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57" r:id="rId6"/>
    <p:sldId id="258" r:id="rId7"/>
    <p:sldId id="298" r:id="rId8"/>
    <p:sldId id="295" r:id="rId9"/>
    <p:sldId id="287" r:id="rId10"/>
    <p:sldId id="288" r:id="rId11"/>
    <p:sldId id="289" r:id="rId12"/>
    <p:sldId id="292" r:id="rId13"/>
    <p:sldId id="293" r:id="rId14"/>
    <p:sldId id="290" r:id="rId15"/>
    <p:sldId id="299" r:id="rId16"/>
    <p:sldId id="301" r:id="rId17"/>
    <p:sldId id="300" r:id="rId18"/>
    <p:sldId id="262" r:id="rId19"/>
    <p:sldId id="260" r:id="rId20"/>
    <p:sldId id="296" r:id="rId21"/>
    <p:sldId id="259" r:id="rId22"/>
    <p:sldId id="297"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768D2-3352-4ED7-B130-C210EDCA5EAD}" v="27" dt="2023-11-15T08:35:30.7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26" y="10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0FEBE-A225-4898-BF0F-3254C5B7CC9B}" type="datetimeFigureOut">
              <a:rPr lang="nl-NL" smtClean="0"/>
              <a:t>15-11-2023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50262-8A76-454D-8C61-2D2C7597ED20}" type="slidenum">
              <a:rPr lang="nl-NL" smtClean="0"/>
              <a:t>‹nr.›</a:t>
            </a:fld>
            <a:endParaRPr lang="nl-NL"/>
          </a:p>
        </p:txBody>
      </p:sp>
    </p:spTree>
    <p:extLst>
      <p:ext uri="{BB962C8B-B14F-4D97-AF65-F5344CB8AC3E}">
        <p14:creationId xmlns:p14="http://schemas.microsoft.com/office/powerpoint/2010/main" val="369261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16</a:t>
            </a:fld>
            <a:endParaRPr lang="nl-NL"/>
          </a:p>
        </p:txBody>
      </p:sp>
    </p:spTree>
    <p:extLst>
      <p:ext uri="{BB962C8B-B14F-4D97-AF65-F5344CB8AC3E}">
        <p14:creationId xmlns:p14="http://schemas.microsoft.com/office/powerpoint/2010/main" val="1242088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17</a:t>
            </a:fld>
            <a:endParaRPr lang="nl-NL"/>
          </a:p>
        </p:txBody>
      </p:sp>
    </p:spTree>
    <p:extLst>
      <p:ext uri="{BB962C8B-B14F-4D97-AF65-F5344CB8AC3E}">
        <p14:creationId xmlns:p14="http://schemas.microsoft.com/office/powerpoint/2010/main" val="157356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vraag wie wij zijn en wat het betekend om mens te zijn worden beantwoord in dit brief, op een wetenschappelijke en menselijke basis. Het gaat over economie, biologie en </a:t>
            </a:r>
            <a:r>
              <a:rPr lang="nl-NL" dirty="0" err="1"/>
              <a:t>geschiedennis</a:t>
            </a:r>
            <a:r>
              <a:rPr lang="nl-NL" dirty="0"/>
              <a:t>.</a:t>
            </a:r>
            <a:br>
              <a:rPr lang="nl-NL" dirty="0"/>
            </a:br>
            <a:r>
              <a:rPr lang="nl-NL" dirty="0"/>
              <a:t>Waarom gedragen wij ons zoals wij gedragen, hoe zit de politiek in elkaar. </a:t>
            </a:r>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5</a:t>
            </a:fld>
            <a:endParaRPr lang="nl-NL"/>
          </a:p>
        </p:txBody>
      </p:sp>
    </p:spTree>
    <p:extLst>
      <p:ext uri="{BB962C8B-B14F-4D97-AF65-F5344CB8AC3E}">
        <p14:creationId xmlns:p14="http://schemas.microsoft.com/office/powerpoint/2010/main" val="143914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mens maakte netjes gebruik van de natuur.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6</a:t>
            </a:fld>
            <a:endParaRPr lang="nl-NL"/>
          </a:p>
        </p:txBody>
      </p:sp>
    </p:spTree>
    <p:extLst>
      <p:ext uri="{BB962C8B-B14F-4D97-AF65-F5344CB8AC3E}">
        <p14:creationId xmlns:p14="http://schemas.microsoft.com/office/powerpoint/2010/main" val="96095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Bronstijd</a:t>
            </a:r>
          </a:p>
          <a:p>
            <a:r>
              <a:rPr lang="nl-NL" dirty="0" err="1"/>
              <a:t>Ijzertijd</a:t>
            </a:r>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7</a:t>
            </a:fld>
            <a:endParaRPr lang="nl-NL"/>
          </a:p>
        </p:txBody>
      </p:sp>
    </p:spTree>
    <p:extLst>
      <p:ext uri="{BB962C8B-B14F-4D97-AF65-F5344CB8AC3E}">
        <p14:creationId xmlns:p14="http://schemas.microsoft.com/office/powerpoint/2010/main" val="15780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8</a:t>
            </a:fld>
            <a:endParaRPr lang="nl-NL"/>
          </a:p>
        </p:txBody>
      </p:sp>
    </p:spTree>
    <p:extLst>
      <p:ext uri="{BB962C8B-B14F-4D97-AF65-F5344CB8AC3E}">
        <p14:creationId xmlns:p14="http://schemas.microsoft.com/office/powerpoint/2010/main" val="35277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9</a:t>
            </a:fld>
            <a:endParaRPr lang="nl-NL"/>
          </a:p>
        </p:txBody>
      </p:sp>
    </p:spTree>
    <p:extLst>
      <p:ext uri="{BB962C8B-B14F-4D97-AF65-F5344CB8AC3E}">
        <p14:creationId xmlns:p14="http://schemas.microsoft.com/office/powerpoint/2010/main" val="228092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386559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000000"/>
                </a:solidFill>
                <a:effectLst/>
                <a:latin typeface="Open Sans" panose="020B0606030504020204" pitchFamily="34" charset="0"/>
              </a:rPr>
              <a:t>Simpel gezegd: in een lineaire economie delven we grondstoffen, we verwerken de grondstoffen tot een product en na gebruik gooien we het product weg.</a:t>
            </a:r>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11</a:t>
            </a:fld>
            <a:endParaRPr lang="nl-NL"/>
          </a:p>
        </p:txBody>
      </p:sp>
    </p:spTree>
    <p:extLst>
      <p:ext uri="{BB962C8B-B14F-4D97-AF65-F5344CB8AC3E}">
        <p14:creationId xmlns:p14="http://schemas.microsoft.com/office/powerpoint/2010/main" val="124198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348591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15-11-2023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8603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9009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65211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659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186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418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66469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76347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3108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69977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15-11-2023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7313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60089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15-11-2023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224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15-11-2023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5464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397586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66698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423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3428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15-11-2023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52601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15-11-2023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230193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15-11-2023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681969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15-11-2023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47030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15-11-2023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01679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097040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836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15-11-2023</a:t>
            </a:fld>
            <a:endParaRPr lang="nl-NL"/>
          </a:p>
        </p:txBody>
      </p:sp>
    </p:spTree>
    <p:extLst>
      <p:ext uri="{BB962C8B-B14F-4D97-AF65-F5344CB8AC3E}">
        <p14:creationId xmlns:p14="http://schemas.microsoft.com/office/powerpoint/2010/main" val="42020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70939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762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760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59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1352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15-11-2023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155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ygzIf-h6jjs" TargetMode="Externa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pL9P_e44SM" TargetMode="External"/><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dirty="0"/>
              <a:t>Een kleine geschiedenis </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10" name="Tijdelijke aanduiding voor inhoud 2"/>
          <p:cNvSpPr txBox="1">
            <a:spLocks/>
          </p:cNvSpPr>
          <p:nvPr/>
        </p:nvSpPr>
        <p:spPr>
          <a:xfrm>
            <a:off x="6528048" y="1412776"/>
            <a:ext cx="5648551"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p:txBody>
      </p:sp>
      <p:grpSp>
        <p:nvGrpSpPr>
          <p:cNvPr id="7" name="Groep 6"/>
          <p:cNvGrpSpPr/>
          <p:nvPr/>
        </p:nvGrpSpPr>
        <p:grpSpPr>
          <a:xfrm>
            <a:off x="228122" y="1826080"/>
            <a:ext cx="5847060" cy="4260775"/>
            <a:chOff x="0" y="2082718"/>
            <a:chExt cx="5847060" cy="4260775"/>
          </a:xfrm>
        </p:grpSpPr>
        <p:sp>
          <p:nvSpPr>
            <p:cNvPr id="5" name="Tekstvak 4"/>
            <p:cNvSpPr txBox="1"/>
            <p:nvPr/>
          </p:nvSpPr>
          <p:spPr>
            <a:xfrm>
              <a:off x="0" y="2082718"/>
              <a:ext cx="3518912" cy="369332"/>
            </a:xfrm>
            <a:prstGeom prst="rect">
              <a:avLst/>
            </a:prstGeom>
            <a:noFill/>
          </p:spPr>
          <p:txBody>
            <a:bodyPr wrap="none" rtlCol="0">
              <a:spAutoFit/>
            </a:bodyPr>
            <a:lstStyle/>
            <a:p>
              <a:r>
                <a:rPr lang="nl-NL" dirty="0">
                  <a:solidFill>
                    <a:srgbClr val="FF0000"/>
                  </a:solidFill>
                </a:rPr>
                <a:t>Plastic revolutie (1850-1900 NC)</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9100"/>
              <a:ext cx="5847060" cy="3614393"/>
            </a:xfrm>
            <a:prstGeom prst="rect">
              <a:avLst/>
            </a:prstGeom>
          </p:spPr>
        </p:pic>
      </p:grpSp>
      <p:sp>
        <p:nvSpPr>
          <p:cNvPr id="8" name="Tijdelijke aanduiding voor inhoud 2">
            <a:extLst>
              <a:ext uri="{FF2B5EF4-FFF2-40B4-BE49-F238E27FC236}">
                <a16:creationId xmlns:a16="http://schemas.microsoft.com/office/drawing/2014/main" id="{25821513-383A-4C3D-AEAE-80A7BE8AF441}"/>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800" dirty="0"/>
              <a:t>Olie werd ontdekt en snel daarna kwamen de eerste synthetische materialen. </a:t>
            </a:r>
          </a:p>
          <a:p>
            <a:pPr marL="0" indent="0">
              <a:buNone/>
            </a:pPr>
            <a:br>
              <a:rPr lang="nl-NL" sz="1800" dirty="0"/>
            </a:br>
            <a:r>
              <a:rPr lang="nl-NL" sz="1800" dirty="0"/>
              <a:t>Bakeliet werd in 1907 uitgevonden (eerste synthetische kunststof)</a:t>
            </a:r>
          </a:p>
          <a:p>
            <a:pPr marL="0" indent="0">
              <a:buNone/>
            </a:pPr>
            <a:endParaRPr lang="nl-NL" sz="1800" dirty="0"/>
          </a:p>
          <a:p>
            <a:pPr marL="0" indent="0">
              <a:buNone/>
            </a:pPr>
            <a:r>
              <a:rPr lang="nl-NL" sz="1800" dirty="0"/>
              <a:t>In en na de tweede wereldoorlog zijn productieprocessen van plastics verbeterd en goedkoper geworden.</a:t>
            </a:r>
          </a:p>
          <a:p>
            <a:pPr marL="0" indent="0">
              <a:buNone/>
            </a:pPr>
            <a:br>
              <a:rPr lang="nl-NL" sz="1800" dirty="0"/>
            </a:br>
            <a:r>
              <a:rPr lang="nl-NL" sz="1800" b="1" dirty="0"/>
              <a:t>De weggooimaatschappij is geboren.</a:t>
            </a:r>
          </a:p>
          <a:p>
            <a:pPr marL="0" indent="0">
              <a:buFont typeface="Arial" pitchFamily="34" charset="0"/>
              <a:buNone/>
            </a:pPr>
            <a:endParaRPr lang="nl-NL" dirty="0"/>
          </a:p>
        </p:txBody>
      </p:sp>
      <p:pic>
        <p:nvPicPr>
          <p:cNvPr id="1026" name="Picture 2" descr="Vintage zwarte bakeliet telefoon - Smeerling Antiek">
            <a:extLst>
              <a:ext uri="{FF2B5EF4-FFF2-40B4-BE49-F238E27FC236}">
                <a16:creationId xmlns:a16="http://schemas.microsoft.com/office/drawing/2014/main" id="{089ED7A9-3054-0120-789C-BE57AC9AF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39730" y="5071833"/>
            <a:ext cx="2016466" cy="148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5" y="401907"/>
            <a:ext cx="10108030" cy="1160403"/>
          </a:xfrm>
        </p:spPr>
        <p:txBody>
          <a:bodyPr/>
          <a:lstStyle/>
          <a:p>
            <a:r>
              <a:rPr lang="nl-NL" dirty="0"/>
              <a:t>Lineaire economie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986"/>
            <a:ext cx="12192000" cy="2543443"/>
          </a:xfrm>
          <a:prstGeom prst="rect">
            <a:avLst/>
          </a:prstGeom>
        </p:spPr>
      </p:pic>
      <p:pic>
        <p:nvPicPr>
          <p:cNvPr id="4098" name="Picture 2" descr="8 verschillen circulaire en lineaire economie - Circular Company Makers">
            <a:extLst>
              <a:ext uri="{FF2B5EF4-FFF2-40B4-BE49-F238E27FC236}">
                <a16:creationId xmlns:a16="http://schemas.microsoft.com/office/drawing/2014/main" id="{25BD852A-EFD6-42BF-83F4-76F29F2B3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462" y="4571857"/>
            <a:ext cx="86010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39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E64E-9804-451D-A204-D03072B36B95}"/>
              </a:ext>
            </a:extLst>
          </p:cNvPr>
          <p:cNvSpPr>
            <a:spLocks noGrp="1"/>
          </p:cNvSpPr>
          <p:nvPr>
            <p:ph type="title"/>
          </p:nvPr>
        </p:nvSpPr>
        <p:spPr/>
        <p:txBody>
          <a:bodyPr/>
          <a:lstStyle/>
          <a:p>
            <a:r>
              <a:rPr lang="nl-NL" dirty="0"/>
              <a:t>Ecologische voetafdruk</a:t>
            </a:r>
          </a:p>
        </p:txBody>
      </p:sp>
      <p:sp>
        <p:nvSpPr>
          <p:cNvPr id="4" name="Tijdelijke aanduiding voor tekst 3">
            <a:extLst>
              <a:ext uri="{FF2B5EF4-FFF2-40B4-BE49-F238E27FC236}">
                <a16:creationId xmlns:a16="http://schemas.microsoft.com/office/drawing/2014/main" id="{AA8D921F-0F43-477E-9DCB-3E2088F4860E}"/>
              </a:ext>
            </a:extLst>
          </p:cNvPr>
          <p:cNvSpPr>
            <a:spLocks noGrp="1"/>
          </p:cNvSpPr>
          <p:nvPr>
            <p:ph type="body" sz="quarter" idx="13"/>
          </p:nvPr>
        </p:nvSpPr>
        <p:spPr/>
        <p:txBody>
          <a:bodyPr/>
          <a:lstStyle/>
          <a:p>
            <a:pPr marL="0" indent="0">
              <a:buNone/>
            </a:pPr>
            <a:r>
              <a:rPr lang="nl-NL" i="1" dirty="0"/>
              <a:t>De</a:t>
            </a:r>
            <a:r>
              <a:rPr lang="nl-NL" dirty="0"/>
              <a:t> </a:t>
            </a:r>
            <a:r>
              <a:rPr lang="nl-NL" b="1" dirty="0"/>
              <a:t>ecologische voetafdruk </a:t>
            </a:r>
            <a:r>
              <a:rPr lang="nl-NL" i="1" dirty="0"/>
              <a:t>voor een bepaald jaar is een getal dat weergeeft hoeveel biologisch productieve grond- en wateroppervlakte een bepaalde bevolkingsgroep in dat jaar gebruikt om zijn consumptieniveau te kunnen handhaven en zijn afvalproductie te kunnen verwerken</a:t>
            </a:r>
          </a:p>
        </p:txBody>
      </p:sp>
      <p:sp>
        <p:nvSpPr>
          <p:cNvPr id="8" name="Tijdelijke aanduiding voor tekst 7">
            <a:extLst>
              <a:ext uri="{FF2B5EF4-FFF2-40B4-BE49-F238E27FC236}">
                <a16:creationId xmlns:a16="http://schemas.microsoft.com/office/drawing/2014/main" id="{3B43C5B7-E8E9-410D-8562-CFD3DA022B18}"/>
              </a:ext>
            </a:extLst>
          </p:cNvPr>
          <p:cNvSpPr>
            <a:spLocks noGrp="1"/>
          </p:cNvSpPr>
          <p:nvPr>
            <p:ph type="body" sz="quarter" idx="16"/>
          </p:nvPr>
        </p:nvSpPr>
        <p:spPr>
          <a:xfrm>
            <a:off x="6016625" y="4430253"/>
            <a:ext cx="5645148" cy="406401"/>
          </a:xfrm>
        </p:spPr>
        <p:txBody>
          <a:bodyPr/>
          <a:lstStyle/>
          <a:p>
            <a:r>
              <a:rPr lang="nl-NL" dirty="0"/>
              <a:t>Ecologische voetafdruk wereldwijd, 2007 </a:t>
            </a:r>
          </a:p>
        </p:txBody>
      </p:sp>
      <p:pic>
        <p:nvPicPr>
          <p:cNvPr id="5122" name="Picture 2">
            <a:hlinkClick r:id="rId2"/>
            <a:extLst>
              <a:ext uri="{FF2B5EF4-FFF2-40B4-BE49-F238E27FC236}">
                <a16:creationId xmlns:a16="http://schemas.microsoft.com/office/drawing/2014/main" id="{A5725A77-2960-48C0-B008-CC69BD4DEA98}"/>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 t="-69" r="-2" b="-326"/>
          <a:stretch/>
        </p:blipFill>
        <p:spPr bwMode="auto">
          <a:xfrm>
            <a:off x="6214430" y="1709738"/>
            <a:ext cx="5567042" cy="2468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o see erotical photos. click on picture :) – Rebecca Smith">
            <a:extLst>
              <a:ext uri="{FF2B5EF4-FFF2-40B4-BE49-F238E27FC236}">
                <a16:creationId xmlns:a16="http://schemas.microsoft.com/office/drawing/2014/main" id="{B6A118E1-953F-4131-BB34-A83E35248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7746" y="610609"/>
            <a:ext cx="1275993" cy="111240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0B726AB-9281-15E2-A94A-4823377A1F14}"/>
              </a:ext>
            </a:extLst>
          </p:cNvPr>
          <p:cNvSpPr txBox="1"/>
          <p:nvPr/>
        </p:nvSpPr>
        <p:spPr>
          <a:xfrm>
            <a:off x="3493231" y="5482370"/>
            <a:ext cx="5800238" cy="461665"/>
          </a:xfrm>
          <a:prstGeom prst="rect">
            <a:avLst/>
          </a:prstGeom>
          <a:noFill/>
        </p:spPr>
        <p:txBody>
          <a:bodyPr wrap="square" rtlCol="0">
            <a:spAutoFit/>
          </a:bodyPr>
          <a:lstStyle/>
          <a:p>
            <a:r>
              <a:rPr lang="nl-NL" sz="2400" dirty="0"/>
              <a:t>Earth </a:t>
            </a:r>
            <a:r>
              <a:rPr lang="nl-NL" sz="2400" dirty="0" err="1"/>
              <a:t>Overshoot</a:t>
            </a:r>
            <a:r>
              <a:rPr lang="nl-NL" sz="2400" dirty="0"/>
              <a:t> Day 2 augustus 2023</a:t>
            </a:r>
          </a:p>
        </p:txBody>
      </p:sp>
    </p:spTree>
    <p:extLst>
      <p:ext uri="{BB962C8B-B14F-4D97-AF65-F5344CB8AC3E}">
        <p14:creationId xmlns:p14="http://schemas.microsoft.com/office/powerpoint/2010/main" val="3384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arth Overshoot Day 2023 by country.">
            <a:extLst>
              <a:ext uri="{FF2B5EF4-FFF2-40B4-BE49-F238E27FC236}">
                <a16:creationId xmlns:a16="http://schemas.microsoft.com/office/drawing/2014/main" id="{FCA5B617-EFB4-EF04-AF58-E920EEB07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0"/>
            <a:ext cx="8491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2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10838D8-164B-44D3-8B6E-E482E582EE8E}"/>
              </a:ext>
            </a:extLst>
          </p:cNvPr>
          <p:cNvSpPr>
            <a:spLocks noGrp="1"/>
          </p:cNvSpPr>
          <p:nvPr>
            <p:ph type="subTitle" idx="1"/>
          </p:nvPr>
        </p:nvSpPr>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2" name="Titel 1">
            <a:extLst>
              <a:ext uri="{FF2B5EF4-FFF2-40B4-BE49-F238E27FC236}">
                <a16:creationId xmlns:a16="http://schemas.microsoft.com/office/drawing/2014/main" id="{CF3A2DD1-0C96-4053-B38E-C10FCF91F540}"/>
              </a:ext>
            </a:extLst>
          </p:cNvPr>
          <p:cNvSpPr>
            <a:spLocks noGrp="1"/>
          </p:cNvSpPr>
          <p:nvPr>
            <p:ph type="ctrTitle"/>
          </p:nvPr>
        </p:nvSpPr>
        <p:spPr/>
        <p:txBody>
          <a:bodyPr>
            <a:normAutofit fontScale="90000"/>
          </a:bodyPr>
          <a:lstStyle/>
          <a:p>
            <a:r>
              <a:rPr lang="nl-NL" dirty="0"/>
              <a:t>Hoe kan je jou ecologische voetafdruk verkleinen?</a:t>
            </a:r>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4294967295"/>
          </p:nvPr>
        </p:nvSpPr>
        <p:spPr>
          <a:xfrm>
            <a:off x="0" y="1135063"/>
            <a:ext cx="6072188" cy="5449887"/>
          </a:xfrm>
        </p:spPr>
        <p:txBody>
          <a:bodyPr>
            <a:noAutofit/>
          </a:bodyPr>
          <a:lstStyle/>
          <a:p>
            <a:pPr>
              <a:lnSpc>
                <a:spcPct val="107000"/>
              </a:lnSpc>
              <a:spcAft>
                <a:spcPts val="800"/>
              </a:spcAft>
            </a:pPr>
            <a:br>
              <a:rPr lang="nl-NL" sz="1800" dirty="0">
                <a:ea typeface="Times New Roman" panose="02020603050405020304" pitchFamily="18" charset="0"/>
              </a:rPr>
            </a:br>
            <a:endParaRPr lang="nl-NL" sz="1800" b="1" dirty="0"/>
          </a:p>
          <a:p>
            <a:endParaRPr lang="nl-NL" sz="1800" b="1" dirty="0"/>
          </a:p>
          <a:p>
            <a:endParaRPr lang="nl-NL" sz="1800" b="1" dirty="0"/>
          </a:p>
          <a:p>
            <a:endParaRPr lang="nl-NL" sz="1800" dirty="0"/>
          </a:p>
        </p:txBody>
      </p:sp>
    </p:spTree>
    <p:extLst>
      <p:ext uri="{BB962C8B-B14F-4D97-AF65-F5344CB8AC3E}">
        <p14:creationId xmlns:p14="http://schemas.microsoft.com/office/powerpoint/2010/main" val="44061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ED759-3277-45A3-ABA2-522D14F2187E}"/>
              </a:ext>
            </a:extLst>
          </p:cNvPr>
          <p:cNvSpPr>
            <a:spLocks noGrp="1"/>
          </p:cNvSpPr>
          <p:nvPr>
            <p:ph type="title"/>
          </p:nvPr>
        </p:nvSpPr>
        <p:spPr/>
        <p:txBody>
          <a:bodyPr/>
          <a:lstStyle/>
          <a:p>
            <a:r>
              <a:rPr lang="nl-NL" dirty="0"/>
              <a:t>ECO versus EGO</a:t>
            </a:r>
          </a:p>
        </p:txBody>
      </p:sp>
      <p:pic>
        <p:nvPicPr>
          <p:cNvPr id="3074" name="Picture 2" descr="Het Nederlandse Blockchain Ecosysteem — deel 1: Bitcoin | by Lykle de Vries  | BlockchainRealisten | Medium">
            <a:extLst>
              <a:ext uri="{FF2B5EF4-FFF2-40B4-BE49-F238E27FC236}">
                <a16:creationId xmlns:a16="http://schemas.microsoft.com/office/drawing/2014/main" id="{1A14B379-5FFB-4A8E-B35A-3C537A497D3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27586" y="1902298"/>
            <a:ext cx="6172200" cy="35683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oedselkringloop">
            <a:extLst>
              <a:ext uri="{FF2B5EF4-FFF2-40B4-BE49-F238E27FC236}">
                <a16:creationId xmlns:a16="http://schemas.microsoft.com/office/drawing/2014/main" id="{C2D93179-DB5C-40E4-B4CF-756346918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2014813"/>
            <a:ext cx="4286250"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055F1BF8-B6B3-458D-899C-54A1E7FAB378}"/>
              </a:ext>
            </a:extLst>
          </p:cNvPr>
          <p:cNvSpPr/>
          <p:nvPr/>
        </p:nvSpPr>
        <p:spPr>
          <a:xfrm>
            <a:off x="8247355" y="1435100"/>
            <a:ext cx="3630967" cy="469049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89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49"/>
            <a:ext cx="5764566" cy="474283"/>
          </a:xfrm>
        </p:spPr>
        <p:txBody>
          <a:bodyPr>
            <a:normAutofit fontScale="90000"/>
          </a:bodyPr>
          <a:lstStyle/>
          <a:p>
            <a:r>
              <a:rPr lang="nl-NL" sz="2400" dirty="0"/>
              <a:t>Geschiedenis van de circulaire economie</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0" y="1134730"/>
            <a:ext cx="6072554" cy="5450219"/>
          </a:xfrm>
        </p:spPr>
        <p:txBody>
          <a:bodyPr>
            <a:noAutofit/>
          </a:bodyPr>
          <a:lstStyle/>
          <a:p>
            <a:pPr>
              <a:lnSpc>
                <a:spcPct val="107000"/>
              </a:lnSpc>
              <a:spcAft>
                <a:spcPts val="800"/>
              </a:spcAft>
            </a:pPr>
            <a:r>
              <a:rPr lang="nl-NL" sz="1800" b="1" dirty="0">
                <a:solidFill>
                  <a:schemeClr val="accent2"/>
                </a:solidFill>
                <a:effectLst/>
                <a:latin typeface="+mn-lt"/>
                <a:ea typeface="Times New Roman" panose="02020603050405020304" pitchFamily="18" charset="0"/>
              </a:rPr>
              <a:t>Hoe: </a:t>
            </a:r>
            <a:r>
              <a:rPr lang="nl-NL" sz="1800" dirty="0">
                <a:solidFill>
                  <a:schemeClr val="accent2"/>
                </a:solidFill>
                <a:effectLst/>
                <a:latin typeface="+mn-lt"/>
                <a:ea typeface="Times New Roman" panose="02020603050405020304" pitchFamily="18" charset="0"/>
              </a:rPr>
              <a:t>Individueel</a:t>
            </a:r>
            <a:br>
              <a:rPr lang="nl-NL" sz="1800" dirty="0">
                <a:solidFill>
                  <a:schemeClr val="accent2"/>
                </a:solidFill>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Hulp</a:t>
            </a:r>
            <a:r>
              <a:rPr lang="nl-NL" sz="1800" dirty="0">
                <a:solidFill>
                  <a:schemeClr val="accent2"/>
                </a:solidFill>
                <a:effectLst/>
                <a:latin typeface="+mn-lt"/>
                <a:ea typeface="Times New Roman" panose="02020603050405020304" pitchFamily="18" charset="0"/>
              </a:rPr>
              <a:t>: internet, je eigen netwerk</a:t>
            </a:r>
            <a:br>
              <a:rPr lang="nl-NL" sz="1800" dirty="0">
                <a:solidFill>
                  <a:schemeClr val="accent2"/>
                </a:solidFill>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Uitkomst:</a:t>
            </a:r>
            <a:r>
              <a:rPr lang="nl-NL" sz="1800" dirty="0">
                <a:solidFill>
                  <a:schemeClr val="accent2"/>
                </a:solidFill>
                <a:effectLst/>
                <a:latin typeface="+mn-lt"/>
                <a:ea typeface="Times New Roman" panose="02020603050405020304" pitchFamily="18" charset="0"/>
              </a:rPr>
              <a:t> </a:t>
            </a:r>
            <a:r>
              <a:rPr lang="nl-NL" sz="1800" dirty="0">
                <a:solidFill>
                  <a:schemeClr val="accent2"/>
                </a:solidFill>
                <a:latin typeface="+mn-lt"/>
                <a:ea typeface="Times New Roman" panose="02020603050405020304" pitchFamily="18" charset="0"/>
              </a:rPr>
              <a:t>Een </a:t>
            </a:r>
            <a:r>
              <a:rPr lang="nl-NL" sz="1800" dirty="0">
                <a:solidFill>
                  <a:schemeClr val="accent2"/>
                </a:solidFill>
                <a:effectLst/>
                <a:latin typeface="+mn-lt"/>
                <a:ea typeface="Times New Roman" panose="02020603050405020304" pitchFamily="18" charset="0"/>
              </a:rPr>
              <a:t>circulaire onderneming, bedrijf of organisatie die jou aanspreekt in de omgeving. </a:t>
            </a:r>
            <a:br>
              <a:rPr lang="nl-NL" sz="1800" dirty="0">
                <a:solidFill>
                  <a:schemeClr val="accent2"/>
                </a:solidFill>
                <a:effectLst/>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Tijd:</a:t>
            </a:r>
            <a:r>
              <a:rPr lang="nl-NL" sz="1800" dirty="0">
                <a:solidFill>
                  <a:schemeClr val="accent2"/>
                </a:solidFill>
                <a:effectLst/>
                <a:latin typeface="+mn-lt"/>
                <a:ea typeface="Times New Roman" panose="02020603050405020304" pitchFamily="18" charset="0"/>
              </a:rPr>
              <a:t> 10 minuten</a:t>
            </a:r>
            <a:br>
              <a:rPr lang="nl-NL" sz="1800" dirty="0">
                <a:solidFill>
                  <a:schemeClr val="accent2"/>
                </a:solidFill>
                <a:effectLst/>
                <a:latin typeface="+mn-lt"/>
                <a:ea typeface="Times New Roman" panose="02020603050405020304" pitchFamily="18" charset="0"/>
              </a:rPr>
            </a:br>
            <a:r>
              <a:rPr lang="nl-NL" sz="1800" b="1" dirty="0">
                <a:solidFill>
                  <a:schemeClr val="accent2"/>
                </a:solidFill>
                <a:effectLst/>
                <a:latin typeface="+mn-lt"/>
                <a:ea typeface="Times New Roman" panose="02020603050405020304" pitchFamily="18" charset="0"/>
              </a:rPr>
              <a:t>Wat: </a:t>
            </a:r>
            <a:r>
              <a:rPr lang="nl-NL" sz="1800" dirty="0">
                <a:solidFill>
                  <a:schemeClr val="accent2"/>
                </a:solidFill>
                <a:latin typeface="+mn-lt"/>
                <a:ea typeface="Times New Roman" panose="02020603050405020304" pitchFamily="18" charset="0"/>
              </a:rPr>
              <a:t>Ga op zoek naar een circulair voorbeeld.</a:t>
            </a:r>
            <a:endParaRPr lang="nl-NL" sz="1800" b="1" dirty="0">
              <a:solidFill>
                <a:schemeClr val="accent2"/>
              </a:solidFill>
              <a:effectLst/>
              <a:latin typeface="+mn-lt"/>
              <a:ea typeface="Times New Roman" panose="02020603050405020304" pitchFamily="18" charset="0"/>
            </a:endParaRPr>
          </a:p>
          <a:p>
            <a:pPr>
              <a:lnSpc>
                <a:spcPct val="107000"/>
              </a:lnSpc>
              <a:spcAft>
                <a:spcPts val="800"/>
              </a:spcAft>
            </a:pPr>
            <a:r>
              <a:rPr lang="nl-NL" sz="1800" b="1" dirty="0">
                <a:solidFill>
                  <a:schemeClr val="accent2"/>
                </a:solidFill>
                <a:effectLst/>
                <a:latin typeface="+mn-lt"/>
                <a:ea typeface="Times New Roman" panose="02020603050405020304" pitchFamily="18" charset="0"/>
              </a:rPr>
              <a:t> </a:t>
            </a:r>
            <a:r>
              <a:rPr lang="nl-NL" sz="1800" dirty="0">
                <a:solidFill>
                  <a:schemeClr val="accent2"/>
                </a:solidFill>
                <a:latin typeface="+mn-lt"/>
                <a:ea typeface="Times New Roman" panose="02020603050405020304" pitchFamily="18" charset="0"/>
              </a:rPr>
              <a:t>Beantwoord de volgende vragen:</a:t>
            </a:r>
          </a:p>
          <a:p>
            <a:pPr>
              <a:lnSpc>
                <a:spcPct val="107000"/>
              </a:lnSpc>
              <a:spcAft>
                <a:spcPts val="800"/>
              </a:spcAft>
            </a:pPr>
            <a:r>
              <a:rPr lang="nl-NL" sz="1800" i="1" dirty="0">
                <a:solidFill>
                  <a:schemeClr val="accent2"/>
                </a:solidFill>
                <a:latin typeface="+mn-lt"/>
                <a:ea typeface="Times New Roman" panose="02020603050405020304" pitchFamily="18" charset="0"/>
              </a:rPr>
              <a:t>Hoe heet het bedrijf?</a:t>
            </a:r>
          </a:p>
          <a:p>
            <a:pPr>
              <a:lnSpc>
                <a:spcPct val="107000"/>
              </a:lnSpc>
              <a:spcAft>
                <a:spcPts val="800"/>
              </a:spcAft>
            </a:pPr>
            <a:r>
              <a:rPr lang="nl-NL" sz="1800" i="1" dirty="0">
                <a:solidFill>
                  <a:schemeClr val="accent2"/>
                </a:solidFill>
                <a:latin typeface="+mn-lt"/>
                <a:ea typeface="Times New Roman" panose="02020603050405020304" pitchFamily="18" charset="0"/>
              </a:rPr>
              <a:t>Wat doet het bedrijf?</a:t>
            </a:r>
          </a:p>
          <a:p>
            <a:pPr>
              <a:lnSpc>
                <a:spcPct val="107000"/>
              </a:lnSpc>
              <a:spcAft>
                <a:spcPts val="800"/>
              </a:spcAft>
            </a:pPr>
            <a:r>
              <a:rPr lang="nl-NL" sz="1800" i="1" dirty="0">
                <a:solidFill>
                  <a:schemeClr val="accent2"/>
                </a:solidFill>
                <a:latin typeface="+mn-lt"/>
                <a:ea typeface="Times New Roman" panose="02020603050405020304" pitchFamily="18" charset="0"/>
              </a:rPr>
              <a:t>Op welke doelgroep is het bedrijf gefocust?</a:t>
            </a:r>
          </a:p>
          <a:p>
            <a:pPr>
              <a:lnSpc>
                <a:spcPct val="107000"/>
              </a:lnSpc>
              <a:spcAft>
                <a:spcPts val="800"/>
              </a:spcAft>
            </a:pPr>
            <a:r>
              <a:rPr lang="nl-NL" sz="1800" i="1" dirty="0">
                <a:solidFill>
                  <a:schemeClr val="accent2"/>
                </a:solidFill>
                <a:latin typeface="+mn-lt"/>
                <a:ea typeface="Times New Roman" panose="02020603050405020304" pitchFamily="18" charset="0"/>
              </a:rPr>
              <a:t>Waarom spreekt deze onderneming jou aan?</a:t>
            </a:r>
          </a:p>
          <a:p>
            <a:pPr>
              <a:lnSpc>
                <a:spcPct val="107000"/>
              </a:lnSpc>
              <a:spcAft>
                <a:spcPts val="800"/>
              </a:spcAft>
            </a:pPr>
            <a:r>
              <a:rPr lang="nl-NL" sz="1800" i="1" dirty="0">
                <a:solidFill>
                  <a:schemeClr val="accent2"/>
                </a:solidFill>
                <a:latin typeface="+mn-lt"/>
                <a:ea typeface="Times New Roman" panose="02020603050405020304" pitchFamily="18" charset="0"/>
              </a:rPr>
              <a:t>Hoe draagt dit bedrijf bij aan een circulaire economie?</a:t>
            </a:r>
          </a:p>
          <a:p>
            <a:pPr>
              <a:lnSpc>
                <a:spcPct val="107000"/>
              </a:lnSpc>
              <a:spcAft>
                <a:spcPts val="800"/>
              </a:spcAft>
            </a:pPr>
            <a:endParaRPr lang="nl-NL" sz="1800" i="1" dirty="0">
              <a:solidFill>
                <a:schemeClr val="accent2"/>
              </a:solidFill>
              <a:latin typeface="+mn-lt"/>
              <a:ea typeface="Times New Roman" panose="02020603050405020304" pitchFamily="18" charset="0"/>
            </a:endParaRPr>
          </a:p>
          <a:p>
            <a:pPr>
              <a:lnSpc>
                <a:spcPct val="107000"/>
              </a:lnSpc>
              <a:spcAft>
                <a:spcPts val="800"/>
              </a:spcAft>
            </a:pPr>
            <a:r>
              <a:rPr lang="nl-NL" sz="1800" b="1" i="1" dirty="0">
                <a:solidFill>
                  <a:schemeClr val="accent2"/>
                </a:solidFill>
                <a:latin typeface="+mn-lt"/>
                <a:ea typeface="Times New Roman" panose="02020603050405020304" pitchFamily="18" charset="0"/>
              </a:rPr>
              <a:t>Er worden zo willekeurig drie circulaire </a:t>
            </a:r>
            <a:r>
              <a:rPr lang="nl-NL" sz="1800" b="1" i="1">
                <a:solidFill>
                  <a:schemeClr val="accent2"/>
                </a:solidFill>
                <a:latin typeface="+mn-lt"/>
                <a:ea typeface="Times New Roman" panose="02020603050405020304" pitchFamily="18" charset="0"/>
              </a:rPr>
              <a:t>of duurzaam </a:t>
            </a:r>
            <a:r>
              <a:rPr lang="nl-NL" sz="1800" b="1" i="1" dirty="0">
                <a:solidFill>
                  <a:schemeClr val="accent2"/>
                </a:solidFill>
                <a:latin typeface="+mn-lt"/>
                <a:ea typeface="Times New Roman" panose="02020603050405020304" pitchFamily="18" charset="0"/>
              </a:rPr>
              <a:t>voorbeelden besproken</a:t>
            </a:r>
          </a:p>
          <a:p>
            <a:pPr>
              <a:lnSpc>
                <a:spcPct val="107000"/>
              </a:lnSpc>
              <a:spcAft>
                <a:spcPts val="800"/>
              </a:spcAft>
            </a:pPr>
            <a:br>
              <a:rPr lang="nl-NL" sz="1800" dirty="0">
                <a:solidFill>
                  <a:schemeClr val="accent2"/>
                </a:solidFill>
                <a:latin typeface="+mn-lt"/>
                <a:ea typeface="Times New Roman" panose="02020603050405020304" pitchFamily="18" charset="0"/>
              </a:rPr>
            </a:br>
            <a:endParaRPr lang="nl-NL" sz="1800" b="1" dirty="0">
              <a:solidFill>
                <a:schemeClr val="accent2"/>
              </a:solidFill>
              <a:latin typeface="+mn-lt"/>
            </a:endParaRPr>
          </a:p>
          <a:p>
            <a:endParaRPr lang="nl-NL" sz="1800" b="1" dirty="0">
              <a:solidFill>
                <a:schemeClr val="accent2"/>
              </a:solidFill>
              <a:latin typeface="+mn-lt"/>
            </a:endParaRPr>
          </a:p>
          <a:p>
            <a:endParaRPr lang="nl-NL" sz="1800" b="1" dirty="0">
              <a:solidFill>
                <a:schemeClr val="accent2"/>
              </a:solidFill>
              <a:latin typeface="+mn-lt"/>
            </a:endParaRPr>
          </a:p>
          <a:p>
            <a:endParaRPr lang="nl-NL" sz="1800" dirty="0">
              <a:solidFill>
                <a:schemeClr val="accent2"/>
              </a:solidFill>
              <a:latin typeface="+mn-lt"/>
            </a:endParaRPr>
          </a:p>
        </p:txBody>
      </p:sp>
      <p:pic>
        <p:nvPicPr>
          <p:cNvPr id="5" name="Afbeelding 4">
            <a:extLst>
              <a:ext uri="{FF2B5EF4-FFF2-40B4-BE49-F238E27FC236}">
                <a16:creationId xmlns:a16="http://schemas.microsoft.com/office/drawing/2014/main" id="{22F622E0-841A-40BF-94F3-31DCD4272349}"/>
              </a:ext>
            </a:extLst>
          </p:cNvPr>
          <p:cNvPicPr>
            <a:picLocks noChangeAspect="1"/>
          </p:cNvPicPr>
          <p:nvPr/>
        </p:nvPicPr>
        <p:blipFill>
          <a:blip r:embed="rId3"/>
          <a:stretch>
            <a:fillRect/>
          </a:stretch>
        </p:blipFill>
        <p:spPr>
          <a:xfrm>
            <a:off x="7620832" y="583122"/>
            <a:ext cx="2910467" cy="2180040"/>
          </a:xfrm>
          <a:prstGeom prst="rect">
            <a:avLst/>
          </a:prstGeom>
        </p:spPr>
      </p:pic>
      <p:sp>
        <p:nvSpPr>
          <p:cNvPr id="7" name="Tekstvak 6">
            <a:extLst>
              <a:ext uri="{FF2B5EF4-FFF2-40B4-BE49-F238E27FC236}">
                <a16:creationId xmlns:a16="http://schemas.microsoft.com/office/drawing/2014/main" id="{FE76DD2A-863E-406F-AAF2-B9539ADB35C2}"/>
              </a:ext>
            </a:extLst>
          </p:cNvPr>
          <p:cNvSpPr txBox="1"/>
          <p:nvPr/>
        </p:nvSpPr>
        <p:spPr>
          <a:xfrm>
            <a:off x="6562817" y="3073233"/>
            <a:ext cx="5293823" cy="1815882"/>
          </a:xfrm>
          <a:prstGeom prst="rect">
            <a:avLst/>
          </a:prstGeom>
          <a:noFill/>
        </p:spPr>
        <p:txBody>
          <a:bodyPr wrap="square">
            <a:spAutoFit/>
          </a:bodyPr>
          <a:lstStyle/>
          <a:p>
            <a:pPr marL="0" indent="0">
              <a:buNone/>
            </a:pPr>
            <a:r>
              <a:rPr lang="nl-NL" sz="1600" b="1" dirty="0"/>
              <a:t>Ik daag je uit om jou voorbeeld te koppelen aan </a:t>
            </a:r>
            <a:r>
              <a:rPr lang="nl-NL" sz="1600" b="1" i="1" dirty="0"/>
              <a:t>de</a:t>
            </a:r>
            <a:r>
              <a:rPr lang="nl-NL" sz="1600" b="1" dirty="0"/>
              <a:t> </a:t>
            </a:r>
            <a:r>
              <a:rPr lang="nl-NL" sz="1600" b="1" i="1" dirty="0"/>
              <a:t>kenmerken van een ecosysteem:</a:t>
            </a:r>
          </a:p>
          <a:p>
            <a:pPr marL="285750" indent="-285750">
              <a:buFontTx/>
              <a:buChar char="-"/>
            </a:pPr>
            <a:r>
              <a:rPr lang="nl-NL" sz="1600" dirty="0"/>
              <a:t>Netwerk van relaties tussen organismen/organisaties</a:t>
            </a:r>
          </a:p>
          <a:p>
            <a:pPr marL="285750" indent="-285750">
              <a:buFontTx/>
              <a:buChar char="-"/>
            </a:pPr>
            <a:r>
              <a:rPr lang="nl-NL" sz="1600" dirty="0"/>
              <a:t>Circulatie van energie en materie</a:t>
            </a:r>
          </a:p>
          <a:p>
            <a:pPr marL="285750" indent="-285750">
              <a:buFontTx/>
              <a:buChar char="-"/>
            </a:pPr>
            <a:r>
              <a:rPr lang="nl-NL" sz="1600" dirty="0"/>
              <a:t>Dynamisch evenwicht</a:t>
            </a:r>
          </a:p>
          <a:p>
            <a:pPr marL="285750" indent="-285750">
              <a:buFontTx/>
              <a:buChar char="-"/>
            </a:pPr>
            <a:r>
              <a:rPr lang="nl-NL" sz="1600" dirty="0"/>
              <a:t>Zelf herstellend vermogen</a:t>
            </a:r>
          </a:p>
          <a:p>
            <a:pPr marL="285750" indent="-285750">
              <a:buFontTx/>
              <a:buChar char="-"/>
            </a:pPr>
            <a:r>
              <a:rPr lang="nl-NL" sz="1600" dirty="0"/>
              <a:t>Relaties met andere “ecosystemen”</a:t>
            </a:r>
          </a:p>
        </p:txBody>
      </p:sp>
    </p:spTree>
    <p:extLst>
      <p:ext uri="{BB962C8B-B14F-4D97-AF65-F5344CB8AC3E}">
        <p14:creationId xmlns:p14="http://schemas.microsoft.com/office/powerpoint/2010/main" val="40858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ADFB34-18B0-4224-9527-203DFA7AE60D}"/>
              </a:ext>
            </a:extLst>
          </p:cNvPr>
          <p:cNvSpPr>
            <a:spLocks noGrp="1"/>
          </p:cNvSpPr>
          <p:nvPr>
            <p:ph type="title"/>
          </p:nvPr>
        </p:nvSpPr>
        <p:spPr/>
        <p:txBody>
          <a:bodyPr/>
          <a:lstStyle/>
          <a:p>
            <a:r>
              <a:rPr lang="nl-NL" sz="3600" dirty="0"/>
              <a:t>Circulaire economie</a:t>
            </a:r>
          </a:p>
        </p:txBody>
      </p:sp>
      <p:sp>
        <p:nvSpPr>
          <p:cNvPr id="10" name="Tijdelijke aanduiding voor inhoud 9">
            <a:extLst>
              <a:ext uri="{FF2B5EF4-FFF2-40B4-BE49-F238E27FC236}">
                <a16:creationId xmlns:a16="http://schemas.microsoft.com/office/drawing/2014/main" id="{73D6AD15-9DF6-45EF-B235-957527780FA5}"/>
              </a:ext>
            </a:extLst>
          </p:cNvPr>
          <p:cNvSpPr>
            <a:spLocks noGrp="1"/>
          </p:cNvSpPr>
          <p:nvPr>
            <p:ph idx="1"/>
          </p:nvPr>
        </p:nvSpPr>
        <p:spPr/>
        <p:txBody>
          <a:bodyPr/>
          <a:lstStyle/>
          <a:p>
            <a:pPr marL="0" indent="0">
              <a:buNone/>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p:txBody>
      </p:sp>
      <p:pic>
        <p:nvPicPr>
          <p:cNvPr id="3074" name="Picture 2" descr="Het verschil tussen een lineaire en een circulaire economie -">
            <a:extLst>
              <a:ext uri="{FF2B5EF4-FFF2-40B4-BE49-F238E27FC236}">
                <a16:creationId xmlns:a16="http://schemas.microsoft.com/office/drawing/2014/main" id="{F5D430BE-7FA6-441F-A76E-20BDEAD66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985" y="2964493"/>
            <a:ext cx="7992030" cy="3164844"/>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a:extLst>
              <a:ext uri="{FF2B5EF4-FFF2-40B4-BE49-F238E27FC236}">
                <a16:creationId xmlns:a16="http://schemas.microsoft.com/office/drawing/2014/main" id="{2FD08C68-554D-462F-BEDA-6CE73642B9DB}"/>
              </a:ext>
            </a:extLst>
          </p:cNvPr>
          <p:cNvSpPr/>
          <p:nvPr/>
        </p:nvSpPr>
        <p:spPr>
          <a:xfrm>
            <a:off x="6096000" y="1687163"/>
            <a:ext cx="2068945" cy="304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A7E2C11D-CA54-4950-A923-DC81E4B058E6}"/>
              </a:ext>
            </a:extLst>
          </p:cNvPr>
          <p:cNvSpPr/>
          <p:nvPr/>
        </p:nvSpPr>
        <p:spPr>
          <a:xfrm>
            <a:off x="5301673" y="1939636"/>
            <a:ext cx="3297381"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9095F412-A5A3-44B4-B551-0ED56829CB7E}"/>
              </a:ext>
            </a:extLst>
          </p:cNvPr>
          <p:cNvSpPr/>
          <p:nvPr/>
        </p:nvSpPr>
        <p:spPr>
          <a:xfrm>
            <a:off x="212436" y="2235938"/>
            <a:ext cx="1887549" cy="40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5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C27CA87-F20F-4C9A-96E3-FAB1CE54148C}"/>
              </a:ext>
            </a:extLst>
          </p:cNvPr>
          <p:cNvSpPr>
            <a:spLocks noGrp="1"/>
          </p:cNvSpPr>
          <p:nvPr>
            <p:ph type="title"/>
          </p:nvPr>
        </p:nvSpPr>
        <p:spPr/>
        <p:txBody>
          <a:bodyPr/>
          <a:lstStyle/>
          <a:p>
            <a:pPr algn="ctr"/>
            <a:r>
              <a:rPr lang="nl-NL" dirty="0"/>
              <a:t>Kansen en risico’s </a:t>
            </a:r>
          </a:p>
        </p:txBody>
      </p:sp>
      <p:pic>
        <p:nvPicPr>
          <p:cNvPr id="13" name="Tijdelijke aanduiding voor inhoud 7">
            <a:extLst>
              <a:ext uri="{FF2B5EF4-FFF2-40B4-BE49-F238E27FC236}">
                <a16:creationId xmlns:a16="http://schemas.microsoft.com/office/drawing/2014/main" id="{C0948EB8-DFAB-4D10-998E-6CD8186F42AE}"/>
              </a:ext>
            </a:extLst>
          </p:cNvPr>
          <p:cNvPicPr>
            <a:picLocks noGrp="1" noChangeAspect="1"/>
          </p:cNvPicPr>
          <p:nvPr>
            <p:ph type="pic" sz="quarter" idx="14"/>
          </p:nvPr>
        </p:nvPicPr>
        <p:blipFill rotWithShape="1">
          <a:blip r:embed="rId2"/>
          <a:srcRect l="10593" t="57117" r="36790" b="4960"/>
          <a:stretch/>
        </p:blipFill>
        <p:spPr>
          <a:xfrm>
            <a:off x="2388638" y="1517206"/>
            <a:ext cx="7903028" cy="3204094"/>
          </a:xfrm>
        </p:spPr>
      </p:pic>
    </p:spTree>
    <p:extLst>
      <p:ext uri="{BB962C8B-B14F-4D97-AF65-F5344CB8AC3E}">
        <p14:creationId xmlns:p14="http://schemas.microsoft.com/office/powerpoint/2010/main" val="92414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e factuur van de natuur - MO*">
            <a:extLst>
              <a:ext uri="{FF2B5EF4-FFF2-40B4-BE49-F238E27FC236}">
                <a16:creationId xmlns:a16="http://schemas.microsoft.com/office/drawing/2014/main" id="{62F681F1-9201-428C-BC5C-1B2070927C1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501" t="-710" r="-219" b="1"/>
          <a:stretch/>
        </p:blipFill>
        <p:spPr bwMode="auto">
          <a:xfrm>
            <a:off x="5859955" y="3879228"/>
            <a:ext cx="5511461" cy="232010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D9584CA9-D59E-41F0-AB09-621D92F4AE3E}"/>
              </a:ext>
            </a:extLst>
          </p:cNvPr>
          <p:cNvSpPr>
            <a:spLocks noGrp="1"/>
          </p:cNvSpPr>
          <p:nvPr>
            <p:ph type="body" sz="quarter" idx="13"/>
          </p:nvPr>
        </p:nvSpPr>
        <p:spPr>
          <a:xfrm>
            <a:off x="4740675" y="1443438"/>
            <a:ext cx="3875010" cy="3957296"/>
          </a:xfrm>
        </p:spPr>
        <p:txBody>
          <a:bodyPr/>
          <a:lstStyle/>
          <a:p>
            <a:pPr marL="0" indent="0">
              <a:lnSpc>
                <a:spcPct val="107000"/>
              </a:lnSpc>
              <a:spcAft>
                <a:spcPts val="800"/>
              </a:spcAft>
              <a:buNone/>
            </a:pPr>
            <a:r>
              <a:rPr lang="nl-NL" sz="1800" b="1" dirty="0">
                <a:latin typeface="Calibri" panose="020F0502020204030204" pitchFamily="34" charset="0"/>
                <a:ea typeface="Calibri" panose="020F0502020204030204" pitchFamily="34" charset="0"/>
                <a:cs typeface="Times New Roman" panose="02020603050405020304" pitchFamily="18" charset="0"/>
              </a:rPr>
              <a:t>Begrippen</a:t>
            </a: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Lineaire economie</a:t>
            </a:r>
          </a:p>
          <a:p>
            <a:pPr marL="285750" indent="-285750">
              <a:spcBef>
                <a:spcPts val="600"/>
              </a:spcBef>
              <a:spcAft>
                <a:spcPts val="800"/>
              </a:spcAft>
              <a:buFontTx/>
              <a:buChar char="-"/>
            </a:pPr>
            <a:r>
              <a:rPr lang="nl-NL" sz="1800" dirty="0">
                <a:latin typeface="Calibri" panose="020F0502020204030204" pitchFamily="34" charset="0"/>
                <a:ea typeface="Calibri" panose="020F0502020204030204" pitchFamily="34" charset="0"/>
                <a:cs typeface="Times New Roman" panose="02020603050405020304" pitchFamily="18" charset="0"/>
              </a:rPr>
              <a:t>Circulaire economie</a:t>
            </a:r>
          </a:p>
          <a:p>
            <a:pPr marL="285750" indent="-285750">
              <a:spcBef>
                <a:spcPts val="600"/>
              </a:spcBef>
              <a:spcAft>
                <a:spcPts val="800"/>
              </a:spcAft>
              <a:buFontTx/>
              <a:buChar char="-"/>
            </a:pPr>
            <a:r>
              <a:rPr lang="nl-NL" sz="1800" dirty="0">
                <a:latin typeface="Calibri" panose="020F0502020204030204" pitchFamily="34" charset="0"/>
                <a:ea typeface="Calibri" panose="020F0502020204030204" pitchFamily="34" charset="0"/>
                <a:cs typeface="Times New Roman" panose="02020603050405020304" pitchFamily="18" charset="0"/>
              </a:rPr>
              <a:t>E</a:t>
            </a:r>
            <a:r>
              <a:rPr lang="nl-NL" sz="1800" dirty="0">
                <a:effectLst/>
                <a:latin typeface="Calibri" panose="020F0502020204030204" pitchFamily="34" charset="0"/>
                <a:ea typeface="Calibri" panose="020F0502020204030204" pitchFamily="34" charset="0"/>
                <a:cs typeface="Times New Roman" panose="02020603050405020304" pitchFamily="18" charset="0"/>
              </a:rPr>
              <a:t>cosysteem</a:t>
            </a: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Ecologische voetafdruk</a:t>
            </a:r>
            <a:endParaRPr lang="nl-NL" dirty="0"/>
          </a:p>
          <a:p>
            <a:endParaRPr lang="nl-NL" dirty="0"/>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9" name="Tijdelijke aanduiding voor tekst 6">
            <a:extLst>
              <a:ext uri="{FF2B5EF4-FFF2-40B4-BE49-F238E27FC236}">
                <a16:creationId xmlns:a16="http://schemas.microsoft.com/office/drawing/2014/main" id="{E5C64E3B-1669-45C4-840F-6A8F8A306341}"/>
              </a:ext>
            </a:extLst>
          </p:cNvPr>
          <p:cNvSpPr txBox="1">
            <a:spLocks/>
          </p:cNvSpPr>
          <p:nvPr/>
        </p:nvSpPr>
        <p:spPr>
          <a:xfrm>
            <a:off x="1331650" y="1457266"/>
            <a:ext cx="3778836" cy="4111483"/>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nl-NL" b="1" dirty="0">
                <a:latin typeface="Calibri" panose="020F0502020204030204" pitchFamily="34" charset="0"/>
                <a:ea typeface="Calibri" panose="020F0502020204030204" pitchFamily="34" charset="0"/>
                <a:cs typeface="Times New Roman" panose="02020603050405020304" pitchFamily="18" charset="0"/>
              </a:rPr>
              <a:t>Vandaag </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Een kleine geschiedenis van de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De definitie van de circulaire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Kansen en risico’s</a:t>
            </a:r>
            <a:endParaRPr lang="nl-NL" dirty="0"/>
          </a:p>
          <a:p>
            <a:endParaRPr lang="nl-NL" dirty="0"/>
          </a:p>
        </p:txBody>
      </p:sp>
    </p:spTree>
    <p:extLst>
      <p:ext uri="{BB962C8B-B14F-4D97-AF65-F5344CB8AC3E}">
        <p14:creationId xmlns:p14="http://schemas.microsoft.com/office/powerpoint/2010/main" val="258247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1375670085"/>
              </p:ext>
            </p:extLst>
          </p:nvPr>
        </p:nvGraphicFramePr>
        <p:xfrm>
          <a:off x="212723" y="1389380"/>
          <a:ext cx="5668633" cy="4079240"/>
        </p:xfrm>
        <a:graphic>
          <a:graphicData uri="http://schemas.openxmlformats.org/drawingml/2006/table">
            <a:tbl>
              <a:tblPr firstRow="1" bandRow="1">
                <a:tableStyleId>{073A0DAA-6AF3-43AB-8588-CEC1D06C72B9}</a:tableStyleId>
              </a:tblPr>
              <a:tblGrid>
                <a:gridCol w="877126">
                  <a:extLst>
                    <a:ext uri="{9D8B030D-6E8A-4147-A177-3AD203B41FA5}">
                      <a16:colId xmlns:a16="http://schemas.microsoft.com/office/drawing/2014/main" val="1616475657"/>
                    </a:ext>
                  </a:extLst>
                </a:gridCol>
                <a:gridCol w="3098307">
                  <a:extLst>
                    <a:ext uri="{9D8B030D-6E8A-4147-A177-3AD203B41FA5}">
                      <a16:colId xmlns:a16="http://schemas.microsoft.com/office/drawing/2014/main" val="3999504125"/>
                    </a:ext>
                  </a:extLst>
                </a:gridCol>
                <a:gridCol w="1693200">
                  <a:extLst>
                    <a:ext uri="{9D8B030D-6E8A-4147-A177-3AD203B41FA5}">
                      <a16:colId xmlns:a16="http://schemas.microsoft.com/office/drawing/2014/main" val="924182445"/>
                    </a:ext>
                  </a:extLst>
                </a:gridCol>
              </a:tblGrid>
              <a:tr h="370840">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70840">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370840">
                <a:tc>
                  <a:txBody>
                    <a:bodyPr/>
                    <a:lstStyle/>
                    <a:p>
                      <a:r>
                        <a:rPr lang="nl-NL" dirty="0"/>
                        <a:t>2</a:t>
                      </a:r>
                    </a:p>
                  </a:txBody>
                  <a:tcPr/>
                </a:tc>
                <a:tc>
                  <a:txBody>
                    <a:bodyPr/>
                    <a:lstStyle/>
                    <a:p>
                      <a:r>
                        <a:rPr lang="nl-NL" dirty="0" err="1"/>
                        <a:t>Eco</a:t>
                      </a:r>
                      <a:r>
                        <a:rPr lang="nl-NL" dirty="0"/>
                        <a:t>-effectief en </a:t>
                      </a:r>
                      <a:r>
                        <a:rPr lang="nl-NL" dirty="0" err="1"/>
                        <a:t>eco</a:t>
                      </a:r>
                      <a:r>
                        <a:rPr lang="nl-NL"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70840">
                <a:tc>
                  <a:txBody>
                    <a:bodyPr/>
                    <a:lstStyle/>
                    <a:p>
                      <a:r>
                        <a:rPr lang="nl-NL" dirty="0"/>
                        <a:t>3</a:t>
                      </a:r>
                    </a:p>
                  </a:txBody>
                  <a:tcPr/>
                </a:tc>
                <a:tc>
                  <a:txBody>
                    <a:bodyPr/>
                    <a:lstStyle/>
                    <a:p>
                      <a:r>
                        <a:rPr lang="nl-NL" dirty="0"/>
                        <a:t>Biologische cyclus</a:t>
                      </a:r>
                    </a:p>
                  </a:txBody>
                  <a:tcPr/>
                </a:tc>
                <a:tc>
                  <a:txBody>
                    <a:bodyPr/>
                    <a:lstStyle/>
                    <a:p>
                      <a:r>
                        <a:rPr lang="nl-NL" dirty="0"/>
                        <a:t>29-11</a:t>
                      </a:r>
                    </a:p>
                  </a:txBody>
                  <a:tcPr/>
                </a:tc>
                <a:extLst>
                  <a:ext uri="{0D108BD9-81ED-4DB2-BD59-A6C34878D82A}">
                    <a16:rowId xmlns:a16="http://schemas.microsoft.com/office/drawing/2014/main" val="2063592790"/>
                  </a:ext>
                </a:extLst>
              </a:tr>
              <a:tr h="370840">
                <a:tc>
                  <a:txBody>
                    <a:bodyPr/>
                    <a:lstStyle/>
                    <a:p>
                      <a:r>
                        <a:rPr lang="nl-NL" dirty="0"/>
                        <a:t>4</a:t>
                      </a:r>
                    </a:p>
                  </a:txBody>
                  <a:tcPr/>
                </a:tc>
                <a:tc>
                  <a:txBody>
                    <a:bodyPr/>
                    <a:lstStyle/>
                    <a:p>
                      <a:r>
                        <a:rPr lang="nl-NL" dirty="0"/>
                        <a:t>Technologisch cyclus</a:t>
                      </a:r>
                    </a:p>
                  </a:txBody>
                  <a:tcPr/>
                </a:tc>
                <a:tc>
                  <a:txBody>
                    <a:bodyPr/>
                    <a:lstStyle/>
                    <a:p>
                      <a:r>
                        <a:rPr lang="nl-NL" dirty="0"/>
                        <a:t>6-12</a:t>
                      </a:r>
                    </a:p>
                  </a:txBody>
                  <a:tcPr/>
                </a:tc>
                <a:extLst>
                  <a:ext uri="{0D108BD9-81ED-4DB2-BD59-A6C34878D82A}">
                    <a16:rowId xmlns:a16="http://schemas.microsoft.com/office/drawing/2014/main" val="3447836521"/>
                  </a:ext>
                </a:extLst>
              </a:tr>
              <a:tr h="370840">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70840">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70840">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70840">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70840">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70840">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p:nvPr/>
        </p:nvCxnSpPr>
        <p:spPr>
          <a:xfrm>
            <a:off x="212723" y="3968318"/>
            <a:ext cx="566863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6175378" y="-17755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e factuur van de natuur - MO*">
            <a:extLst>
              <a:ext uri="{FF2B5EF4-FFF2-40B4-BE49-F238E27FC236}">
                <a16:creationId xmlns:a16="http://schemas.microsoft.com/office/drawing/2014/main" id="{62F681F1-9201-428C-BC5C-1B2070927C1F}"/>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501" t="-710" r="-219" b="1"/>
          <a:stretch/>
        </p:blipFill>
        <p:spPr bwMode="auto">
          <a:xfrm>
            <a:off x="5859955" y="3879228"/>
            <a:ext cx="5511461" cy="2320100"/>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D9584CA9-D59E-41F0-AB09-621D92F4AE3E}"/>
              </a:ext>
            </a:extLst>
          </p:cNvPr>
          <p:cNvSpPr>
            <a:spLocks noGrp="1"/>
          </p:cNvSpPr>
          <p:nvPr>
            <p:ph type="body" sz="quarter" idx="13"/>
          </p:nvPr>
        </p:nvSpPr>
        <p:spPr>
          <a:xfrm>
            <a:off x="4740676" y="1443438"/>
            <a:ext cx="3875010" cy="3957296"/>
          </a:xfrm>
        </p:spPr>
        <p:txBody>
          <a:bodyPr/>
          <a:lstStyle/>
          <a:p>
            <a:pPr marL="0" indent="0">
              <a:lnSpc>
                <a:spcPct val="107000"/>
              </a:lnSpc>
              <a:spcAft>
                <a:spcPts val="800"/>
              </a:spcAft>
              <a:buNone/>
            </a:pPr>
            <a:r>
              <a:rPr lang="nl-NL" sz="1800" b="1" dirty="0">
                <a:latin typeface="Calibri" panose="020F0502020204030204" pitchFamily="34" charset="0"/>
                <a:ea typeface="Calibri" panose="020F0502020204030204" pitchFamily="34" charset="0"/>
                <a:cs typeface="Times New Roman" panose="02020603050405020304" pitchFamily="18" charset="0"/>
              </a:rPr>
              <a:t>Begrippen</a:t>
            </a:r>
          </a:p>
          <a:p>
            <a:pPr marL="0" indent="0">
              <a:lnSpc>
                <a:spcPct val="107000"/>
              </a:lnSpc>
              <a:spcAft>
                <a:spcPts val="800"/>
              </a:spcAft>
              <a:buNone/>
            </a:pPr>
            <a:r>
              <a:rPr lang="nl-NL" dirty="0">
                <a:latin typeface="Calibri" panose="020F0502020204030204" pitchFamily="34" charset="0"/>
                <a:ea typeface="Calibri" panose="020F0502020204030204" pitchFamily="34" charset="0"/>
                <a:cs typeface="Times New Roman" panose="02020603050405020304" pitchFamily="18" charset="0"/>
              </a:rPr>
              <a:t>Je weet wat de begrippen betekenen en kan deze toepassen in het vakgebied.</a:t>
            </a: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800"/>
              </a:spcAft>
              <a:buFontTx/>
              <a:buChar char="-"/>
            </a:pPr>
            <a:r>
              <a:rPr lang="nl-NL" dirty="0">
                <a:latin typeface="Calibri" panose="020F0502020204030204" pitchFamily="34" charset="0"/>
                <a:ea typeface="Calibri" panose="020F0502020204030204" pitchFamily="34" charset="0"/>
                <a:cs typeface="Times New Roman" panose="02020603050405020304" pitchFamily="18" charset="0"/>
              </a:rPr>
              <a:t>Ecosysteem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Lineaire economie</a:t>
            </a:r>
          </a:p>
          <a:p>
            <a:pPr marL="285750" indent="-285750">
              <a:spcBef>
                <a:spcPts val="600"/>
              </a:spcBef>
              <a:spcAft>
                <a:spcPts val="800"/>
              </a:spcAft>
              <a:buFontTx/>
              <a:buChar char="-"/>
            </a:pPr>
            <a:r>
              <a:rPr lang="nl-NL" sz="1800" dirty="0">
                <a:latin typeface="Calibri" panose="020F0502020204030204" pitchFamily="34" charset="0"/>
                <a:ea typeface="Calibri" panose="020F0502020204030204" pitchFamily="34" charset="0"/>
                <a:cs typeface="Times New Roman" panose="02020603050405020304" pitchFamily="18" charset="0"/>
              </a:rPr>
              <a:t>Circulaire economie</a:t>
            </a:r>
          </a:p>
          <a:p>
            <a:pPr marL="285750" indent="-285750">
              <a:spcBef>
                <a:spcPts val="600"/>
              </a:spcBef>
              <a:spcAft>
                <a:spcPts val="800"/>
              </a:spcAft>
              <a:buFontTx/>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Ecologische voetafdruk</a:t>
            </a:r>
            <a:endParaRPr lang="nl-NL" dirty="0"/>
          </a:p>
          <a:p>
            <a:endParaRPr lang="nl-NL" dirty="0"/>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9" name="Tijdelijke aanduiding voor tekst 6">
            <a:extLst>
              <a:ext uri="{FF2B5EF4-FFF2-40B4-BE49-F238E27FC236}">
                <a16:creationId xmlns:a16="http://schemas.microsoft.com/office/drawing/2014/main" id="{E5C64E3B-1669-45C4-840F-6A8F8A306341}"/>
              </a:ext>
            </a:extLst>
          </p:cNvPr>
          <p:cNvSpPr txBox="1">
            <a:spLocks/>
          </p:cNvSpPr>
          <p:nvPr/>
        </p:nvSpPr>
        <p:spPr>
          <a:xfrm>
            <a:off x="1331650" y="1457266"/>
            <a:ext cx="3778836" cy="4111483"/>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nl-NL" b="1" dirty="0">
                <a:latin typeface="Calibri" panose="020F0502020204030204" pitchFamily="34" charset="0"/>
                <a:ea typeface="Calibri" panose="020F0502020204030204" pitchFamily="34" charset="0"/>
                <a:cs typeface="Times New Roman" panose="02020603050405020304" pitchFamily="18" charset="0"/>
              </a:rPr>
              <a:t>Vandaag </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Een kleine geschiedenis van de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De definitie van de circulaire economie</a:t>
            </a:r>
          </a:p>
          <a:p>
            <a:pPr>
              <a:lnSpc>
                <a:spcPct val="107000"/>
              </a:lnSpc>
              <a:spcAft>
                <a:spcPts val="800"/>
              </a:spcAft>
              <a:buFontTx/>
              <a:buChar char="-"/>
            </a:pPr>
            <a:r>
              <a:rPr lang="nl-NL" dirty="0">
                <a:latin typeface="Calibri" panose="020F0502020204030204" pitchFamily="34" charset="0"/>
                <a:cs typeface="Times New Roman" panose="02020603050405020304" pitchFamily="18" charset="0"/>
              </a:rPr>
              <a:t>Kansen en risico’s</a:t>
            </a:r>
            <a:endParaRPr lang="nl-NL" dirty="0"/>
          </a:p>
          <a:p>
            <a:endParaRPr lang="nl-NL" dirty="0"/>
          </a:p>
        </p:txBody>
      </p:sp>
    </p:spTree>
    <p:extLst>
      <p:ext uri="{BB962C8B-B14F-4D97-AF65-F5344CB8AC3E}">
        <p14:creationId xmlns:p14="http://schemas.microsoft.com/office/powerpoint/2010/main" val="4001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06A32-E6E8-48EA-968C-B73135CBE7FE}"/>
              </a:ext>
            </a:extLst>
          </p:cNvPr>
          <p:cNvSpPr>
            <a:spLocks noGrp="1"/>
          </p:cNvSpPr>
          <p:nvPr>
            <p:ph type="title"/>
          </p:nvPr>
        </p:nvSpPr>
        <p:spPr/>
        <p:txBody>
          <a:bodyPr/>
          <a:lstStyle/>
          <a:p>
            <a:r>
              <a:rPr lang="nl-NL" dirty="0"/>
              <a:t>Ecosysteem</a:t>
            </a:r>
          </a:p>
        </p:txBody>
      </p:sp>
      <p:pic>
        <p:nvPicPr>
          <p:cNvPr id="5" name="Tijdelijke aanduiding voor inhoud 4">
            <a:extLst>
              <a:ext uri="{FF2B5EF4-FFF2-40B4-BE49-F238E27FC236}">
                <a16:creationId xmlns:a16="http://schemas.microsoft.com/office/drawing/2014/main" id="{D450F96C-40AA-42B5-B03A-BAB969EF9631}"/>
              </a:ext>
            </a:extLst>
          </p:cNvPr>
          <p:cNvPicPr>
            <a:picLocks noGrp="1" noChangeAspect="1"/>
          </p:cNvPicPr>
          <p:nvPr>
            <p:ph idx="1"/>
          </p:nvPr>
        </p:nvPicPr>
        <p:blipFill>
          <a:blip r:embed="rId2"/>
          <a:stretch>
            <a:fillRect/>
          </a:stretch>
        </p:blipFill>
        <p:spPr>
          <a:xfrm>
            <a:off x="4968037" y="391042"/>
            <a:ext cx="2379137" cy="2933183"/>
          </a:xfrm>
          <a:prstGeom prst="rect">
            <a:avLst/>
          </a:prstGeom>
        </p:spPr>
      </p:pic>
      <p:sp>
        <p:nvSpPr>
          <p:cNvPr id="4" name="Tijdelijke aanduiding voor tekst 3">
            <a:extLst>
              <a:ext uri="{FF2B5EF4-FFF2-40B4-BE49-F238E27FC236}">
                <a16:creationId xmlns:a16="http://schemas.microsoft.com/office/drawing/2014/main" id="{F5F18E41-5973-4079-B471-218C1FF6D82A}"/>
              </a:ext>
            </a:extLst>
          </p:cNvPr>
          <p:cNvSpPr>
            <a:spLocks noGrp="1"/>
          </p:cNvSpPr>
          <p:nvPr>
            <p:ph type="body" sz="half" idx="2"/>
          </p:nvPr>
        </p:nvSpPr>
        <p:spPr/>
        <p:txBody>
          <a:bodyPr>
            <a:normAutofit/>
          </a:bodyPr>
          <a:lstStyle/>
          <a:p>
            <a:r>
              <a:rPr lang="nl-NL" sz="1600" dirty="0"/>
              <a:t>Ecosysteem – Een natuurlijk systeem dat bestaat uit verschillende organismen en hun abiotische omgeving. </a:t>
            </a:r>
          </a:p>
          <a:p>
            <a:endParaRPr lang="nl-NL" sz="1600" dirty="0"/>
          </a:p>
          <a:p>
            <a:r>
              <a:rPr lang="nl-NL" sz="1600" dirty="0"/>
              <a:t>Verschillende soorten zoals: Bos, grasland, koraalrif, woestijn, etc. etc. </a:t>
            </a:r>
          </a:p>
          <a:p>
            <a:endParaRPr lang="nl-NL" sz="1600" dirty="0"/>
          </a:p>
          <a:p>
            <a:r>
              <a:rPr lang="nl-NL" sz="1600" b="1" dirty="0"/>
              <a:t>Abiotisch</a:t>
            </a:r>
            <a:r>
              <a:rPr lang="nl-NL" sz="1600" dirty="0"/>
              <a:t> – Niet levende materie </a:t>
            </a:r>
          </a:p>
          <a:p>
            <a:r>
              <a:rPr lang="nl-NL" sz="1600" b="1" dirty="0"/>
              <a:t>Biotisch</a:t>
            </a:r>
            <a:r>
              <a:rPr lang="nl-NL" sz="1600" dirty="0"/>
              <a:t> – al het levende of dode organisme</a:t>
            </a:r>
          </a:p>
          <a:p>
            <a:endParaRPr lang="nl-NL" sz="1600" dirty="0"/>
          </a:p>
          <a:p>
            <a:r>
              <a:rPr lang="nl-NL" sz="1600" b="1" dirty="0"/>
              <a:t>Kenmerken van een ecosysteem:</a:t>
            </a:r>
          </a:p>
          <a:p>
            <a:pPr marL="285750" indent="-285750">
              <a:buFontTx/>
              <a:buChar char="-"/>
            </a:pPr>
            <a:r>
              <a:rPr lang="nl-NL" sz="1600" dirty="0"/>
              <a:t>Netwerk van relaties tussen organismen</a:t>
            </a:r>
          </a:p>
          <a:p>
            <a:pPr marL="285750" indent="-285750">
              <a:buFontTx/>
              <a:buChar char="-"/>
            </a:pPr>
            <a:r>
              <a:rPr lang="nl-NL" sz="1600" dirty="0"/>
              <a:t>Circulatie van energie en materie</a:t>
            </a:r>
          </a:p>
          <a:p>
            <a:pPr marL="285750" indent="-285750">
              <a:buFontTx/>
              <a:buChar char="-"/>
            </a:pPr>
            <a:r>
              <a:rPr lang="nl-NL" sz="1600" dirty="0"/>
              <a:t>Dynamisch evenwicht</a:t>
            </a:r>
          </a:p>
          <a:p>
            <a:pPr marL="285750" indent="-285750">
              <a:buFontTx/>
              <a:buChar char="-"/>
            </a:pPr>
            <a:r>
              <a:rPr lang="nl-NL" sz="1600" dirty="0"/>
              <a:t>Zelf herstellend vermogen</a:t>
            </a:r>
          </a:p>
          <a:p>
            <a:pPr marL="285750" indent="-285750">
              <a:buFontTx/>
              <a:buChar char="-"/>
            </a:pPr>
            <a:r>
              <a:rPr lang="nl-NL" sz="1600" dirty="0"/>
              <a:t>Relaties met andere ecosystemen</a:t>
            </a:r>
          </a:p>
          <a:p>
            <a:endParaRPr lang="nl-NL" sz="1600" dirty="0"/>
          </a:p>
          <a:p>
            <a:endParaRPr lang="nl-NL" dirty="0"/>
          </a:p>
        </p:txBody>
      </p:sp>
      <p:pic>
        <p:nvPicPr>
          <p:cNvPr id="6" name="Afbeelding 5">
            <a:extLst>
              <a:ext uri="{FF2B5EF4-FFF2-40B4-BE49-F238E27FC236}">
                <a16:creationId xmlns:a16="http://schemas.microsoft.com/office/drawing/2014/main" id="{B5800508-3192-42A3-A05A-7FA58110E98F}"/>
              </a:ext>
            </a:extLst>
          </p:cNvPr>
          <p:cNvPicPr>
            <a:picLocks noChangeAspect="1"/>
          </p:cNvPicPr>
          <p:nvPr/>
        </p:nvPicPr>
        <p:blipFill>
          <a:blip r:embed="rId3"/>
          <a:stretch>
            <a:fillRect/>
          </a:stretch>
        </p:blipFill>
        <p:spPr>
          <a:xfrm>
            <a:off x="8052047" y="367738"/>
            <a:ext cx="3862572" cy="2604818"/>
          </a:xfrm>
          <a:prstGeom prst="rect">
            <a:avLst/>
          </a:prstGeom>
        </p:spPr>
      </p:pic>
      <p:pic>
        <p:nvPicPr>
          <p:cNvPr id="7" name="Afbeelding 6">
            <a:extLst>
              <a:ext uri="{FF2B5EF4-FFF2-40B4-BE49-F238E27FC236}">
                <a16:creationId xmlns:a16="http://schemas.microsoft.com/office/drawing/2014/main" id="{C90634DD-CE82-43DD-847E-6DFE9D2537F9}"/>
              </a:ext>
            </a:extLst>
          </p:cNvPr>
          <p:cNvPicPr>
            <a:picLocks noChangeAspect="1"/>
          </p:cNvPicPr>
          <p:nvPr/>
        </p:nvPicPr>
        <p:blipFill>
          <a:blip r:embed="rId4"/>
          <a:stretch>
            <a:fillRect/>
          </a:stretch>
        </p:blipFill>
        <p:spPr>
          <a:xfrm>
            <a:off x="7284012" y="3769494"/>
            <a:ext cx="4630607" cy="2999730"/>
          </a:xfrm>
          <a:prstGeom prst="rect">
            <a:avLst/>
          </a:prstGeom>
        </p:spPr>
      </p:pic>
    </p:spTree>
    <p:extLst>
      <p:ext uri="{BB962C8B-B14F-4D97-AF65-F5344CB8AC3E}">
        <p14:creationId xmlns:p14="http://schemas.microsoft.com/office/powerpoint/2010/main" val="38310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66EB1-12FF-40C1-82E9-A608B49C383A}"/>
              </a:ext>
            </a:extLst>
          </p:cNvPr>
          <p:cNvSpPr>
            <a:spLocks noGrp="1"/>
          </p:cNvSpPr>
          <p:nvPr>
            <p:ph type="title"/>
          </p:nvPr>
        </p:nvSpPr>
        <p:spPr/>
        <p:txBody>
          <a:bodyPr/>
          <a:lstStyle/>
          <a:p>
            <a:r>
              <a:rPr lang="nl-NL" dirty="0"/>
              <a:t>Geschiedenis</a:t>
            </a:r>
          </a:p>
        </p:txBody>
      </p:sp>
      <p:sp>
        <p:nvSpPr>
          <p:cNvPr id="4" name="Tijdelijke aanduiding voor tekst 3">
            <a:extLst>
              <a:ext uri="{FF2B5EF4-FFF2-40B4-BE49-F238E27FC236}">
                <a16:creationId xmlns:a16="http://schemas.microsoft.com/office/drawing/2014/main" id="{65EB5801-7854-45D9-9F8A-32ECF821768B}"/>
              </a:ext>
            </a:extLst>
          </p:cNvPr>
          <p:cNvSpPr>
            <a:spLocks noGrp="1"/>
          </p:cNvSpPr>
          <p:nvPr>
            <p:ph type="body" sz="half" idx="2"/>
          </p:nvPr>
        </p:nvSpPr>
        <p:spPr>
          <a:xfrm>
            <a:off x="609600" y="1435101"/>
            <a:ext cx="4764349" cy="4691063"/>
          </a:xfrm>
        </p:spPr>
        <p:txBody>
          <a:bodyPr>
            <a:normAutofit/>
          </a:bodyPr>
          <a:lstStyle/>
          <a:p>
            <a:r>
              <a:rPr lang="nl-NL" sz="1800" b="1" dirty="0"/>
              <a:t>In het verleden</a:t>
            </a:r>
          </a:p>
          <a:p>
            <a:r>
              <a:rPr lang="nl-NL" sz="1800" dirty="0"/>
              <a:t>Circulaire – leven met de natuur (consument)</a:t>
            </a:r>
          </a:p>
          <a:p>
            <a:endParaRPr lang="nl-NL" sz="1800" dirty="0"/>
          </a:p>
          <a:p>
            <a:r>
              <a:rPr lang="nl-NL" sz="1800" b="1" dirty="0"/>
              <a:t>In het heden </a:t>
            </a:r>
          </a:p>
          <a:p>
            <a:r>
              <a:rPr lang="nl-NL" sz="1800" dirty="0"/>
              <a:t>Lineair – consumptie maatschappij (producent)</a:t>
            </a:r>
          </a:p>
          <a:p>
            <a:endParaRPr lang="nl-NL" sz="1800" dirty="0"/>
          </a:p>
          <a:p>
            <a:r>
              <a:rPr lang="nl-NL" sz="1800" b="1" dirty="0"/>
              <a:t>Nu en in de toekomst</a:t>
            </a:r>
          </a:p>
          <a:p>
            <a:r>
              <a:rPr lang="nl-NL" sz="1800" dirty="0"/>
              <a:t>Circulaire – biologisch en technologisch </a:t>
            </a:r>
          </a:p>
        </p:txBody>
      </p:sp>
      <p:pic>
        <p:nvPicPr>
          <p:cNvPr id="6" name="Tijdelijke aanduiding voor inhoud 5">
            <a:hlinkClick r:id="rId3"/>
            <a:extLst>
              <a:ext uri="{FF2B5EF4-FFF2-40B4-BE49-F238E27FC236}">
                <a16:creationId xmlns:a16="http://schemas.microsoft.com/office/drawing/2014/main" id="{9621FA88-E3A6-4F8C-A3D5-12ED2F730FC6}"/>
              </a:ext>
            </a:extLst>
          </p:cNvPr>
          <p:cNvPicPr>
            <a:picLocks noGrp="1" noChangeAspect="1"/>
          </p:cNvPicPr>
          <p:nvPr>
            <p:ph idx="1"/>
          </p:nvPr>
        </p:nvPicPr>
        <p:blipFill>
          <a:blip r:embed="rId4"/>
          <a:stretch>
            <a:fillRect/>
          </a:stretch>
        </p:blipFill>
        <p:spPr>
          <a:xfrm>
            <a:off x="3881751" y="3908301"/>
            <a:ext cx="1838006" cy="2843166"/>
          </a:xfrm>
          <a:prstGeom prst="rect">
            <a:avLst/>
          </a:prstGeom>
        </p:spPr>
      </p:pic>
      <p:pic>
        <p:nvPicPr>
          <p:cNvPr id="2052" name="Picture 4" descr="Geschiedenis van de mensheid rond de wereld 2d-webbanner, posterset |  Premium Vector">
            <a:extLst>
              <a:ext uri="{FF2B5EF4-FFF2-40B4-BE49-F238E27FC236}">
                <a16:creationId xmlns:a16="http://schemas.microsoft.com/office/drawing/2014/main" id="{D144F830-CF02-44C8-8A57-388850D15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245" y="120651"/>
            <a:ext cx="5371046" cy="5156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en handige tip van uw favoriete cabaretfenomeen des vaderlands -  Poldermanie">
            <a:extLst>
              <a:ext uri="{FF2B5EF4-FFF2-40B4-BE49-F238E27FC236}">
                <a16:creationId xmlns:a16="http://schemas.microsoft.com/office/drawing/2014/main" id="{6328907E-9CCB-4C93-A674-8E8568B1B3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240" y="447039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 see erotical photos. click on picture :) – Rebecca Smith">
            <a:extLst>
              <a:ext uri="{FF2B5EF4-FFF2-40B4-BE49-F238E27FC236}">
                <a16:creationId xmlns:a16="http://schemas.microsoft.com/office/drawing/2014/main" id="{CEB056D2-AB53-41F3-A310-19F57394C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3960" y="4470399"/>
            <a:ext cx="2600325"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6" name="Groep 5"/>
          <p:cNvGrpSpPr/>
          <p:nvPr/>
        </p:nvGrpSpPr>
        <p:grpSpPr>
          <a:xfrm>
            <a:off x="0" y="1846555"/>
            <a:ext cx="6096000" cy="4805678"/>
            <a:chOff x="0" y="1979743"/>
            <a:chExt cx="6412880" cy="4878257"/>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9853"/>
              <a:ext cx="6412880" cy="4478147"/>
            </a:xfrm>
            <a:prstGeom prst="rect">
              <a:avLst/>
            </a:prstGeom>
          </p:spPr>
        </p:pic>
        <p:sp>
          <p:nvSpPr>
            <p:cNvPr id="5" name="Tekstvak 4"/>
            <p:cNvSpPr txBox="1"/>
            <p:nvPr/>
          </p:nvSpPr>
          <p:spPr>
            <a:xfrm>
              <a:off x="52370" y="1979743"/>
              <a:ext cx="4400820" cy="400110"/>
            </a:xfrm>
            <a:prstGeom prst="rect">
              <a:avLst/>
            </a:prstGeom>
            <a:noFill/>
          </p:spPr>
          <p:txBody>
            <a:bodyPr wrap="none" rtlCol="0">
              <a:spAutoFit/>
            </a:bodyPr>
            <a:lstStyle/>
            <a:p>
              <a:r>
                <a:rPr lang="nl-NL" sz="2000" dirty="0">
                  <a:solidFill>
                    <a:srgbClr val="FF0000"/>
                  </a:solidFill>
                </a:rPr>
                <a:t>Jagers en Verzamelaars (15.000 VC)</a:t>
              </a:r>
            </a:p>
          </p:txBody>
        </p:sp>
      </p:grpSp>
      <p:sp>
        <p:nvSpPr>
          <p:cNvPr id="9" name="Tijdelijke aanduiding voor inhoud 2">
            <a:extLst>
              <a:ext uri="{FF2B5EF4-FFF2-40B4-BE49-F238E27FC236}">
                <a16:creationId xmlns:a16="http://schemas.microsoft.com/office/drawing/2014/main" id="{E03A2B4C-D813-4439-81D8-7DC4E79C6D0D}"/>
              </a:ext>
            </a:extLst>
          </p:cNvPr>
          <p:cNvSpPr>
            <a:spLocks noGrp="1"/>
          </p:cNvSpPr>
          <p:nvPr>
            <p:ph idx="1"/>
          </p:nvPr>
        </p:nvSpPr>
        <p:spPr>
          <a:xfrm>
            <a:off x="6764783" y="1935332"/>
            <a:ext cx="5055741" cy="4194006"/>
          </a:xfrm>
        </p:spPr>
        <p:txBody>
          <a:bodyPr>
            <a:normAutofit/>
          </a:bodyPr>
          <a:lstStyle/>
          <a:p>
            <a:pPr marL="0" indent="0">
              <a:buNone/>
            </a:pPr>
            <a:r>
              <a:rPr lang="nl-NL" sz="1800" dirty="0"/>
              <a:t>In het begin ging het goed.</a:t>
            </a:r>
          </a:p>
          <a:p>
            <a:pPr marL="0" indent="0">
              <a:buNone/>
            </a:pPr>
            <a:endParaRPr lang="nl-NL" sz="1800" dirty="0"/>
          </a:p>
          <a:p>
            <a:pPr marL="0" indent="0">
              <a:buNone/>
            </a:pPr>
            <a:r>
              <a:rPr lang="nl-NL" sz="1800" dirty="0"/>
              <a:t>In deze tijd gebruikte de mens alles wat de natuur te bieden had.</a:t>
            </a:r>
          </a:p>
          <a:p>
            <a:pPr marL="0" indent="0">
              <a:buNone/>
            </a:pPr>
            <a:endParaRPr lang="nl-NL" sz="1800" dirty="0"/>
          </a:p>
          <a:p>
            <a:pPr marL="0" indent="0">
              <a:buNone/>
            </a:pPr>
            <a:r>
              <a:rPr lang="nl-NL" sz="1800" dirty="0"/>
              <a:t>Ze jaagde op wild en verzamelde eetbare planten en vruchten.</a:t>
            </a:r>
          </a:p>
          <a:p>
            <a:pPr marL="0" indent="0">
              <a:buNone/>
            </a:pPr>
            <a:r>
              <a:rPr lang="nl-NL" sz="1800" dirty="0"/>
              <a:t>En trokken van plek naar plek opzoek naar eten.</a:t>
            </a:r>
          </a:p>
          <a:p>
            <a:pPr marL="0" indent="0">
              <a:buNone/>
            </a:pPr>
            <a:endParaRPr lang="nl-NL" sz="1800" dirty="0"/>
          </a:p>
          <a:p>
            <a:pPr marL="0" indent="0">
              <a:buNone/>
            </a:pPr>
            <a:r>
              <a:rPr lang="nl-NL" sz="1800" dirty="0"/>
              <a:t>Ze waren dus consumenten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5737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8" name="Groep 7"/>
          <p:cNvGrpSpPr/>
          <p:nvPr/>
        </p:nvGrpSpPr>
        <p:grpSpPr>
          <a:xfrm>
            <a:off x="288032" y="1457266"/>
            <a:ext cx="5807968" cy="5331085"/>
            <a:chOff x="0" y="1526915"/>
            <a:chExt cx="5807968" cy="5331085"/>
          </a:xfrm>
        </p:grpSpPr>
        <p:sp>
          <p:nvSpPr>
            <p:cNvPr id="5" name="Tekstvak 4"/>
            <p:cNvSpPr txBox="1"/>
            <p:nvPr/>
          </p:nvSpPr>
          <p:spPr>
            <a:xfrm>
              <a:off x="69665" y="1526915"/>
              <a:ext cx="3724096" cy="369332"/>
            </a:xfrm>
            <a:prstGeom prst="rect">
              <a:avLst/>
            </a:prstGeom>
            <a:noFill/>
          </p:spPr>
          <p:txBody>
            <a:bodyPr wrap="none" rtlCol="0">
              <a:spAutoFit/>
            </a:bodyPr>
            <a:lstStyle/>
            <a:p>
              <a:r>
                <a:rPr lang="nl-NL" dirty="0">
                  <a:solidFill>
                    <a:srgbClr val="FF0000"/>
                  </a:solidFill>
                </a:rPr>
                <a:t>Landbouwsamenleving (3.000 VC)</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3903"/>
              <a:ext cx="5807968" cy="4904097"/>
            </a:xfrm>
            <a:prstGeom prst="rect">
              <a:avLst/>
            </a:prstGeom>
          </p:spPr>
        </p:pic>
      </p:grpSp>
      <p:sp>
        <p:nvSpPr>
          <p:cNvPr id="9" name="Tijdelijke aanduiding voor inhoud 2"/>
          <p:cNvSpPr txBox="1">
            <a:spLocks/>
          </p:cNvSpPr>
          <p:nvPr/>
        </p:nvSpPr>
        <p:spPr>
          <a:xfrm>
            <a:off x="6389982" y="1642992"/>
            <a:ext cx="5648551"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p:txBody>
      </p:sp>
      <p:sp>
        <p:nvSpPr>
          <p:cNvPr id="10" name="Tijdelijke aanduiding voor inhoud 2">
            <a:extLst>
              <a:ext uri="{FF2B5EF4-FFF2-40B4-BE49-F238E27FC236}">
                <a16:creationId xmlns:a16="http://schemas.microsoft.com/office/drawing/2014/main" id="{7133FF22-0869-4E16-9899-7287E8C0EE7D}"/>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t>De mens begon hun eigen eten te verbouwen. </a:t>
            </a:r>
            <a:br>
              <a:rPr lang="nl-NL" dirty="0"/>
            </a:br>
            <a:endParaRPr lang="nl-NL" dirty="0"/>
          </a:p>
          <a:p>
            <a:pPr marL="0" indent="0">
              <a:buNone/>
            </a:pPr>
            <a:r>
              <a:rPr lang="nl-NL" dirty="0"/>
              <a:t>Ze hielden vee en verbouwde hun eigen groente en fruit. </a:t>
            </a:r>
          </a:p>
          <a:p>
            <a:pPr marL="0" indent="0">
              <a:buNone/>
            </a:pPr>
            <a:r>
              <a:rPr lang="nl-NL" dirty="0"/>
              <a:t>Ze leefde in een zelfvoorzienend dorp. </a:t>
            </a:r>
          </a:p>
          <a:p>
            <a:pPr marL="0" indent="0">
              <a:buNone/>
            </a:pPr>
            <a:endParaRPr lang="nl-NL" dirty="0"/>
          </a:p>
          <a:p>
            <a:pPr marL="0" indent="0">
              <a:buNone/>
            </a:pPr>
            <a:r>
              <a:rPr lang="nl-NL" dirty="0"/>
              <a:t>De mens was dus nog steeds consument</a:t>
            </a:r>
          </a:p>
          <a:p>
            <a:pPr marL="0" indent="0">
              <a:buNone/>
            </a:pPr>
            <a:endParaRPr lang="nl-NL" dirty="0"/>
          </a:p>
          <a:p>
            <a:pPr marL="0" indent="0">
              <a:buNone/>
            </a:pPr>
            <a:endParaRPr lang="nl-NL" dirty="0"/>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24505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8" name="Groep 7"/>
          <p:cNvGrpSpPr/>
          <p:nvPr/>
        </p:nvGrpSpPr>
        <p:grpSpPr>
          <a:xfrm>
            <a:off x="148377" y="1601850"/>
            <a:ext cx="6213739" cy="4714122"/>
            <a:chOff x="148377" y="1820866"/>
            <a:chExt cx="6213739" cy="4495106"/>
          </a:xfrm>
        </p:grpSpPr>
        <p:sp>
          <p:nvSpPr>
            <p:cNvPr id="5" name="Tekstvak 4"/>
            <p:cNvSpPr txBox="1"/>
            <p:nvPr/>
          </p:nvSpPr>
          <p:spPr>
            <a:xfrm>
              <a:off x="148377" y="1820866"/>
              <a:ext cx="5118709" cy="381521"/>
            </a:xfrm>
            <a:prstGeom prst="rect">
              <a:avLst/>
            </a:prstGeom>
            <a:noFill/>
          </p:spPr>
          <p:txBody>
            <a:bodyPr wrap="none" rtlCol="0">
              <a:spAutoFit/>
            </a:bodyPr>
            <a:lstStyle/>
            <a:p>
              <a:r>
                <a:rPr lang="nl-NL" sz="2000" dirty="0">
                  <a:solidFill>
                    <a:srgbClr val="FF0000"/>
                  </a:solidFill>
                </a:rPr>
                <a:t>Landbouw stedelijke samenleving (200 VC)</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77" y="2310908"/>
              <a:ext cx="6213739" cy="4005064"/>
            </a:xfrm>
            <a:prstGeom prst="rect">
              <a:avLst/>
            </a:prstGeom>
          </p:spPr>
        </p:pic>
      </p:grpSp>
      <p:sp>
        <p:nvSpPr>
          <p:cNvPr id="9" name="Tijdelijke aanduiding voor inhoud 2">
            <a:extLst>
              <a:ext uri="{FF2B5EF4-FFF2-40B4-BE49-F238E27FC236}">
                <a16:creationId xmlns:a16="http://schemas.microsoft.com/office/drawing/2014/main" id="{22083FD2-9989-4685-A916-9F53F49D16E5}"/>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800" dirty="0"/>
              <a:t>De mens leefde nog steeds volledig op de landbouw. </a:t>
            </a:r>
            <a:br>
              <a:rPr lang="nl-NL" sz="1800" dirty="0"/>
            </a:br>
            <a:r>
              <a:rPr lang="nl-NL" sz="1800" dirty="0"/>
              <a:t> </a:t>
            </a:r>
          </a:p>
          <a:p>
            <a:pPr marL="0" indent="0">
              <a:buNone/>
            </a:pPr>
            <a:r>
              <a:rPr lang="nl-NL" sz="1800" dirty="0"/>
              <a:t>Er werd in steden gehandeld en hiervoor werden producten vervaardigd. (ijzer/brons)</a:t>
            </a:r>
            <a:br>
              <a:rPr lang="nl-NL" sz="1800" dirty="0"/>
            </a:br>
            <a:endParaRPr lang="nl-NL" sz="1800" dirty="0"/>
          </a:p>
          <a:p>
            <a:pPr marL="0" indent="0">
              <a:buNone/>
            </a:pPr>
            <a:r>
              <a:rPr lang="nl-NL" sz="1800" dirty="0"/>
              <a:t>Er werd handel gedreven met andere volkeren.</a:t>
            </a:r>
          </a:p>
          <a:p>
            <a:pPr marL="0" indent="0">
              <a:buNone/>
            </a:pPr>
            <a:endParaRPr lang="nl-NL" sz="1800" dirty="0"/>
          </a:p>
          <a:p>
            <a:pPr marL="0" indent="0">
              <a:buNone/>
            </a:pPr>
            <a:r>
              <a:rPr lang="nl-NL" sz="1800" dirty="0"/>
              <a:t>De mens was een grote consument maar ook al een beetje producent.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539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grpSp>
        <p:nvGrpSpPr>
          <p:cNvPr id="9" name="Groep 8"/>
          <p:cNvGrpSpPr/>
          <p:nvPr/>
        </p:nvGrpSpPr>
        <p:grpSpPr>
          <a:xfrm>
            <a:off x="135368" y="1851898"/>
            <a:ext cx="6248919" cy="4419268"/>
            <a:chOff x="135368" y="1851898"/>
            <a:chExt cx="6248919" cy="4419268"/>
          </a:xfrm>
        </p:grpSpPr>
        <p:sp>
          <p:nvSpPr>
            <p:cNvPr id="5" name="Tekstvak 4"/>
            <p:cNvSpPr txBox="1"/>
            <p:nvPr/>
          </p:nvSpPr>
          <p:spPr>
            <a:xfrm>
              <a:off x="267970" y="1851898"/>
              <a:ext cx="4317207" cy="400110"/>
            </a:xfrm>
            <a:prstGeom prst="rect">
              <a:avLst/>
            </a:prstGeom>
            <a:noFill/>
          </p:spPr>
          <p:txBody>
            <a:bodyPr wrap="none" rtlCol="0">
              <a:spAutoFit/>
            </a:bodyPr>
            <a:lstStyle/>
            <a:p>
              <a:r>
                <a:rPr lang="nl-NL" sz="2000" dirty="0">
                  <a:solidFill>
                    <a:srgbClr val="FF0000"/>
                  </a:solidFill>
                </a:rPr>
                <a:t>Industriële revolutie (1750-1800 NC)</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68" y="2326536"/>
              <a:ext cx="6248919" cy="3944630"/>
            </a:xfrm>
            <a:prstGeom prst="rect">
              <a:avLst/>
            </a:prstGeom>
          </p:spPr>
        </p:pic>
      </p:grpSp>
      <p:sp>
        <p:nvSpPr>
          <p:cNvPr id="10" name="Tijdelijke aanduiding voor inhoud 2"/>
          <p:cNvSpPr txBox="1">
            <a:spLocks/>
          </p:cNvSpPr>
          <p:nvPr/>
        </p:nvSpPr>
        <p:spPr>
          <a:xfrm>
            <a:off x="6528048" y="1412776"/>
            <a:ext cx="5648551"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p:txBody>
      </p:sp>
      <p:sp>
        <p:nvSpPr>
          <p:cNvPr id="8" name="Tijdelijke aanduiding voor inhoud 2">
            <a:extLst>
              <a:ext uri="{FF2B5EF4-FFF2-40B4-BE49-F238E27FC236}">
                <a16:creationId xmlns:a16="http://schemas.microsoft.com/office/drawing/2014/main" id="{8C045FD0-090D-4389-BBB1-47091816B30C}"/>
              </a:ext>
            </a:extLst>
          </p:cNvPr>
          <p:cNvSpPr txBox="1">
            <a:spLocks/>
          </p:cNvSpPr>
          <p:nvPr/>
        </p:nvSpPr>
        <p:spPr>
          <a:xfrm>
            <a:off x="6764783" y="1935332"/>
            <a:ext cx="5055741" cy="4194006"/>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itchFamily="34" charset="0"/>
              <a:buNone/>
            </a:pPr>
            <a:r>
              <a:rPr lang="nl-NL" sz="1800" dirty="0"/>
              <a:t>Mede door de uitvinding van de stoommachine kregen steden een hele andere functie. </a:t>
            </a:r>
          </a:p>
          <a:p>
            <a:pPr marL="0" indent="0">
              <a:buFont typeface="Arial" pitchFamily="34" charset="0"/>
              <a:buNone/>
            </a:pPr>
            <a:br>
              <a:rPr lang="nl-NL" sz="1800" dirty="0"/>
            </a:br>
            <a:r>
              <a:rPr lang="nl-NL" sz="1800" dirty="0"/>
              <a:t>Fossiele brandstoffen werden niet alleen ingezet voor warmte maar ook om bewegingsenergie van te maken (arbeid) </a:t>
            </a:r>
          </a:p>
          <a:p>
            <a:pPr marL="0" indent="0">
              <a:buFont typeface="Arial" pitchFamily="34" charset="0"/>
              <a:buNone/>
            </a:pPr>
            <a:br>
              <a:rPr lang="nl-NL" sz="1800" dirty="0"/>
            </a:br>
            <a:r>
              <a:rPr lang="nl-NL" sz="1800" dirty="0"/>
              <a:t>De mens werd een echte producent.</a:t>
            </a:r>
          </a:p>
          <a:p>
            <a:pPr marL="0" indent="0">
              <a:buFont typeface="Arial" pitchFamily="34" charset="0"/>
              <a:buNone/>
            </a:pPr>
            <a:endParaRPr lang="nl-NL" dirty="0"/>
          </a:p>
          <a:p>
            <a:pPr marL="0" indent="0">
              <a:buFont typeface="Arial" pitchFamily="34" charset="0"/>
              <a:buNone/>
            </a:pPr>
            <a:endParaRPr lang="nl-NL" dirty="0"/>
          </a:p>
        </p:txBody>
      </p:sp>
    </p:spTree>
    <p:extLst>
      <p:ext uri="{BB962C8B-B14F-4D97-AF65-F5344CB8AC3E}">
        <p14:creationId xmlns:p14="http://schemas.microsoft.com/office/powerpoint/2010/main" val="2486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7030B7FB-2D73-4E51-8D13-CBCA681A6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A6A3DF-1413-4495-918C-931EA31031A5}">
  <ds:schemaRefs>
    <ds:schemaRef ds:uri="http://schemas.microsoft.com/sharepoint/v3/contenttype/forms"/>
  </ds:schemaRefs>
</ds:datastoreItem>
</file>

<file path=customXml/itemProps3.xml><?xml version="1.0" encoding="utf-8"?>
<ds:datastoreItem xmlns:ds="http://schemas.openxmlformats.org/officeDocument/2006/customXml" ds:itemID="{1885892B-34FF-45E6-836E-9354C41989E7}">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emplate>ThemaYuverta</Template>
  <TotalTime>199</TotalTime>
  <Words>850</Words>
  <Application>Microsoft Office PowerPoint</Application>
  <PresentationFormat>Breedbeeld</PresentationFormat>
  <Paragraphs>179</Paragraphs>
  <Slides>19</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Arial Black</vt:lpstr>
      <vt:lpstr>Calibri</vt:lpstr>
      <vt:lpstr>Open Sans</vt:lpstr>
      <vt:lpstr>ThemaYuverta</vt:lpstr>
      <vt:lpstr>Circulaire economie</vt:lpstr>
      <vt:lpstr>Periode overzicht</vt:lpstr>
      <vt:lpstr>Vandaag</vt:lpstr>
      <vt:lpstr>Ecosysteem</vt:lpstr>
      <vt:lpstr>Geschiedenis</vt:lpstr>
      <vt:lpstr>Kleine geschiedenis van de mensheid</vt:lpstr>
      <vt:lpstr>Kleine geschiedenis van de mensheid</vt:lpstr>
      <vt:lpstr>Kleine geschiedenis van de mensheid</vt:lpstr>
      <vt:lpstr>Kleine geschiedenis van de mensheid</vt:lpstr>
      <vt:lpstr>Kleine geschiedenis van de mensheid</vt:lpstr>
      <vt:lpstr>Lineaire economie</vt:lpstr>
      <vt:lpstr>Ecologische voetafdruk</vt:lpstr>
      <vt:lpstr>PowerPoint-presentatie</vt:lpstr>
      <vt:lpstr>Hoe kan je jou ecologische voetafdruk verkleinen?</vt:lpstr>
      <vt:lpstr>ECO versus EGO</vt:lpstr>
      <vt:lpstr>Geschiedenis van de circulaire economie</vt:lpstr>
      <vt:lpstr>Circulaire economie</vt:lpstr>
      <vt:lpstr>Kansen en risico’s </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2</cp:revision>
  <dcterms:created xsi:type="dcterms:W3CDTF">2021-11-16T07:45:44Z</dcterms:created>
  <dcterms:modified xsi:type="dcterms:W3CDTF">2023-11-15T08:38:25Z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4258300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